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24"/>
  </p:notesMasterIdLst>
  <p:handoutMasterIdLst>
    <p:handoutMasterId r:id="rId25"/>
  </p:handoutMasterIdLst>
  <p:sldIdLst>
    <p:sldId id="329" r:id="rId2"/>
    <p:sldId id="384" r:id="rId3"/>
    <p:sldId id="380" r:id="rId4"/>
    <p:sldId id="259" r:id="rId5"/>
    <p:sldId id="365" r:id="rId6"/>
    <p:sldId id="381" r:id="rId7"/>
    <p:sldId id="385" r:id="rId8"/>
    <p:sldId id="273" r:id="rId9"/>
    <p:sldId id="383" r:id="rId10"/>
    <p:sldId id="305" r:id="rId11"/>
    <p:sldId id="386" r:id="rId12"/>
    <p:sldId id="359" r:id="rId13"/>
    <p:sldId id="379" r:id="rId14"/>
    <p:sldId id="263" r:id="rId15"/>
    <p:sldId id="267" r:id="rId16"/>
    <p:sldId id="261" r:id="rId17"/>
    <p:sldId id="350" r:id="rId18"/>
    <p:sldId id="377" r:id="rId19"/>
    <p:sldId id="337" r:id="rId20"/>
    <p:sldId id="367" r:id="rId21"/>
    <p:sldId id="371" r:id="rId22"/>
    <p:sldId id="372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1" autoAdjust="0"/>
    <p:restoredTop sz="94660"/>
  </p:normalViewPr>
  <p:slideViewPr>
    <p:cSldViewPr>
      <p:cViewPr varScale="1">
        <p:scale>
          <a:sx n="163" d="100"/>
          <a:sy n="163" d="100"/>
        </p:scale>
        <p:origin x="211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F1B2E96-4332-4796-8EA9-D839D203AC91}" type="datetimeFigureOut">
              <a:rPr lang="sl-SI" smtClean="0"/>
              <a:t>6. 02. 2023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083A483-1A05-456E-8676-246A882B70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574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A0FECA0-34FD-4C45-8B9E-3205F9F3D7FD}" type="datetimeFigureOut">
              <a:rPr lang="sl-SI" smtClean="0"/>
              <a:t>6. 02. 2023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6A39C79-8658-4FF3-8B7E-D0113D345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800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starse.si/razno/zgodba-ki-jo-moramo-povedati-svojim-otrokom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03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https://zastarse.si/razno/zgodba-ki-jo-moramo-povedati-svojim-otrokom/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9C79-8658-4FF3-8B7E-D0113D345CD1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3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C884FE8-3EF6-47F3-B3F4-2D0EA6E1A1B7}" type="datetime1">
              <a:rPr lang="sl-SI" smtClean="0"/>
              <a:t>6. 02. 2023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023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5210-5216-4DD2-A0A4-2D05807A5884}" type="datetime1">
              <a:rPr lang="sl-SI" smtClean="0"/>
              <a:t>6. 02. 2023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44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B5-7FC2-49A7-9ABF-96F4B09BF332}" type="datetime1">
              <a:rPr lang="sl-SI" smtClean="0"/>
              <a:t>6. 02. 2023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31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39D9-6A41-48DD-BB39-34B57F37E4FC}" type="datetime1">
              <a:rPr lang="sl-SI" smtClean="0"/>
              <a:t>6. 02. 2023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576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538-126E-4072-929D-7E6F82527F41}" type="datetime1">
              <a:rPr lang="sl-SI" smtClean="0"/>
              <a:t>6. 02. 2023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6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8D2-36DF-49B9-9BD6-0504E459E784}" type="datetime1">
              <a:rPr lang="sl-SI" smtClean="0"/>
              <a:t>6. 02. 2023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81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9427-FB15-40A1-A64A-EAEBAD158598}" type="datetime1">
              <a:rPr lang="sl-SI" smtClean="0"/>
              <a:t>6. 02. 2023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072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9AF2-CA6A-4AB3-BD46-926A029F4E70}" type="datetime1">
              <a:rPr lang="sl-SI" smtClean="0"/>
              <a:t>6. 02. 2023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94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8BE6-A0C9-4265-9887-D86EB6C7F64A}" type="datetime1">
              <a:rPr lang="sl-SI" smtClean="0"/>
              <a:t>6. 02. 2023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78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6320-D419-402F-865A-C766534178DD}" type="datetime1">
              <a:rPr lang="sl-SI" smtClean="0"/>
              <a:t>6. 02. 2023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15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D7D8-218A-4DB1-A993-FD47633B6825}" type="datetime1">
              <a:rPr lang="sl-SI" smtClean="0"/>
              <a:t>6. 02. 2023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0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F9D775-43F7-4E30-87E4-ECA5D0B8B0CA}" type="datetime1">
              <a:rPr lang="sl-SI" smtClean="0"/>
              <a:t>6. 02. 2023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sl-SI"/>
              <a:t>Pripravila: Gomiunik N., januar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EBC5EC-05FD-4164-B4EF-C5C1A7CBEAA8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0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i/teme/vpis-v-visje-strokovne-sol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ortal.evs.gov.si/prijav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atasa.gomiunik@guest.arnes.s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konomska-ms.si/karierna-orientacij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848872" cy="166983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b="1" u="sng" dirty="0">
                <a:solidFill>
                  <a:srgbClr val="FF0000"/>
                </a:solidFill>
              </a:rPr>
              <a:t>Prijava in vpis </a:t>
            </a:r>
            <a:br>
              <a:rPr lang="sl-SI" b="1" u="sng" dirty="0">
                <a:solidFill>
                  <a:srgbClr val="FF0000"/>
                </a:solidFill>
              </a:rPr>
            </a:br>
            <a:r>
              <a:rPr lang="sl-SI" b="1" u="sng" dirty="0">
                <a:solidFill>
                  <a:srgbClr val="FF0000"/>
                </a:solidFill>
              </a:rPr>
              <a:t>na študijske programe v </a:t>
            </a:r>
            <a:br>
              <a:rPr lang="sl-SI" b="1" u="sng" dirty="0">
                <a:solidFill>
                  <a:srgbClr val="FF0000"/>
                </a:solidFill>
              </a:rPr>
            </a:br>
            <a:r>
              <a:rPr lang="sl-SI" b="1" u="sng" dirty="0">
                <a:solidFill>
                  <a:srgbClr val="FF0000"/>
                </a:solidFill>
              </a:rPr>
              <a:t>RS Sloveniji</a:t>
            </a:r>
            <a:endParaRPr lang="sl-SI" sz="2400" b="1" u="sng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91680" y="5489966"/>
            <a:ext cx="6400800" cy="1008112"/>
          </a:xfrm>
        </p:spPr>
        <p:txBody>
          <a:bodyPr>
            <a:normAutofit/>
          </a:bodyPr>
          <a:lstStyle/>
          <a:p>
            <a:r>
              <a:rPr lang="sl-SI" sz="1800" dirty="0"/>
              <a:t>Pripravila: Nataša Gomiunik, univ. dipl. psih</a:t>
            </a:r>
          </a:p>
          <a:p>
            <a:r>
              <a:rPr lang="sl-SI" sz="1800" dirty="0"/>
              <a:t>Januar 2023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6316" y="376835"/>
            <a:ext cx="2047686" cy="88786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sx="34000" sy="34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648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9851" y="3721894"/>
            <a:ext cx="7105349" cy="122872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39552" y="22786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POTEKA PRIJAVA V VIŠJO STROKOVNO ŠOLO?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1007269" y="1493154"/>
            <a:ext cx="63079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spletni strani VPS izpolnimo obrazec za prijavo.</a:t>
            </a:r>
          </a:p>
          <a:p>
            <a:pPr algn="ctr"/>
            <a:r>
              <a:rPr lang="sl-SI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http://vps.vss-ce.com/VPS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6014316-48C3-4AE4-B75A-A2C286651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4" r="35495" b="42216"/>
          <a:stretch/>
        </p:blipFill>
        <p:spPr>
          <a:xfrm>
            <a:off x="683568" y="2348880"/>
            <a:ext cx="8170686" cy="3590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22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87217-AD4A-4389-A330-AD8B70CA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3F47F4-D95E-42ED-A09C-9FB1E69B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421CA20-38D6-455B-8B9B-64B14490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3746042-226C-4E8E-8966-ABB6FB981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0800" r="31100" b="5201"/>
          <a:stretch/>
        </p:blipFill>
        <p:spPr>
          <a:xfrm>
            <a:off x="283807" y="101788"/>
            <a:ext cx="4262874" cy="532859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949DF9F-EA84-40F1-A419-AF3DC3D13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0" r="26375" b="3800"/>
          <a:stretch/>
        </p:blipFill>
        <p:spPr>
          <a:xfrm>
            <a:off x="3203848" y="2633305"/>
            <a:ext cx="5846661" cy="3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400" t="12388" r="1851" b="5360"/>
          <a:stretch/>
        </p:blipFill>
        <p:spPr>
          <a:xfrm>
            <a:off x="143000" y="1124744"/>
            <a:ext cx="9001000" cy="478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2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ROKOVNIK PRIJAVNO-SPREJEMNEGA POSTOPKA</a:t>
            </a:r>
            <a:br>
              <a:rPr lang="en-US" dirty="0">
                <a:solidFill>
                  <a:srgbClr val="FF0000"/>
                </a:solidFill>
              </a:rPr>
            </a:br>
            <a:endParaRPr lang="sl-SI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33DBF51-707C-471D-97AD-3D78582F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4669" y="1564701"/>
            <a:ext cx="8092131" cy="857250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199" y="1700808"/>
            <a:ext cx="8229600" cy="4536504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indent="0">
              <a:buClr>
                <a:srgbClr val="0070C0"/>
              </a:buClr>
              <a:buNone/>
            </a:pPr>
            <a:endParaRPr lang="sl-SI" sz="2000" b="1" i="1" u="sng" dirty="0">
              <a:solidFill>
                <a:srgbClr val="0000FF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0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Objava rokovnika: </a:t>
            </a:r>
            <a:r>
              <a:rPr lang="sl-SI" sz="20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https://www.gov.si/teme/vpis-v-visje-strokovne-sole/</a:t>
            </a:r>
            <a:endParaRPr lang="sl-SI" sz="2000" b="1" i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0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Razpis: do 1. 2. 2023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l-SI" sz="2000" b="1" i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0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Prvi rok</a:t>
            </a:r>
            <a:r>
              <a:rPr lang="sl-SI" sz="20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17. februarja do 20. marca 2023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Izbirni postopek: do 21. julija</a:t>
            </a:r>
            <a:r>
              <a:rPr lang="sl-SI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(obvestilo VPS)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Vpis sprejetih do 22. 8. na povabilo višje strokovne šole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000" b="1" i="1" dirty="0"/>
              <a:t>24.8.2023: </a:t>
            </a:r>
            <a:r>
              <a:rPr lang="pl-PL" sz="2000" b="1" i="1" dirty="0"/>
              <a:t>objavljeni podatki o še prostih mestih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l-SI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0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 rok</a:t>
            </a:r>
            <a:r>
              <a:rPr lang="sl-SI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od 25. do 31. avgusta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l-SI" sz="20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000" b="1" i="1" dirty="0"/>
              <a:t>Naknadni vpis izrednih študentov na še prosta vpisna mesta do 6. 10. </a:t>
            </a:r>
            <a:endParaRPr lang="sl-SI" sz="20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l-SI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192" lvl="1" indent="0">
              <a:buClr>
                <a:srgbClr val="0070C0"/>
              </a:buClr>
              <a:buNone/>
            </a:pPr>
            <a:endParaRPr lang="sl-S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endParaRPr lang="sl-SI" sz="32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endParaRPr lang="sl-SI" sz="2800" dirty="0">
              <a:solidFill>
                <a:srgbClr val="0000FF"/>
              </a:solidFill>
              <a:cs typeface="Times New Roman" pitchFamily="18" charset="0"/>
            </a:endParaRPr>
          </a:p>
          <a:p>
            <a:pPr marL="728663" lvl="1" indent="-385763">
              <a:lnSpc>
                <a:spcPct val="90000"/>
              </a:lnSpc>
              <a:buClr>
                <a:srgbClr val="0070C0"/>
              </a:buClr>
              <a:buNone/>
            </a:pPr>
            <a:endParaRPr lang="sl-SI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38" y="126876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Rokovnik- univerze</a:t>
            </a:r>
          </a:p>
        </p:txBody>
      </p:sp>
      <p:pic>
        <p:nvPicPr>
          <p:cNvPr id="3074" name="Picture 2" descr="http://welldoing.org/wp-content/uploads/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373989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9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68240" y="339849"/>
            <a:ext cx="7290054" cy="1499616"/>
          </a:xfrm>
        </p:spPr>
        <p:txBody>
          <a:bodyPr/>
          <a:lstStyle/>
          <a:p>
            <a:r>
              <a:rPr lang="sl-SI" dirty="0"/>
              <a:t>Razpis- univerze</a:t>
            </a: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C381BB72-B911-4AAB-AB80-903361CB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844824"/>
            <a:ext cx="7548320" cy="4536504"/>
          </a:xfrm>
        </p:spPr>
        <p:txBody>
          <a:bodyPr>
            <a:normAutofit/>
          </a:bodyPr>
          <a:lstStyle/>
          <a:p>
            <a:r>
              <a:rPr lang="en-US" sz="2800" dirty="0" err="1"/>
              <a:t>Objava</a:t>
            </a:r>
            <a:r>
              <a:rPr lang="en-US" sz="2800" dirty="0"/>
              <a:t> </a:t>
            </a:r>
            <a:r>
              <a:rPr lang="en-US" sz="2800" dirty="0" err="1"/>
              <a:t>Razpisa</a:t>
            </a:r>
            <a:r>
              <a:rPr lang="en-US" sz="2800" dirty="0"/>
              <a:t> za </a:t>
            </a:r>
            <a:r>
              <a:rPr lang="en-US" sz="2800" dirty="0" err="1"/>
              <a:t>vpis</a:t>
            </a:r>
            <a:r>
              <a:rPr lang="en-US" sz="2800" dirty="0"/>
              <a:t> v </a:t>
            </a:r>
            <a:r>
              <a:rPr lang="en-US" sz="2800" dirty="0" err="1"/>
              <a:t>elektronski</a:t>
            </a:r>
            <a:r>
              <a:rPr lang="en-US" sz="2800" dirty="0"/>
              <a:t> </a:t>
            </a:r>
            <a:r>
              <a:rPr lang="en-US" sz="2800" dirty="0" err="1"/>
              <a:t>obliki</a:t>
            </a:r>
            <a:r>
              <a:rPr lang="en-US" sz="2800" dirty="0"/>
              <a:t> </a:t>
            </a:r>
            <a:r>
              <a:rPr lang="en-US" sz="2800" dirty="0" err="1"/>
              <a:t>na</a:t>
            </a:r>
            <a:r>
              <a:rPr lang="sl-SI" sz="2800" dirty="0"/>
              <a:t> </a:t>
            </a:r>
            <a:r>
              <a:rPr lang="en-US" sz="2800" dirty="0" err="1"/>
              <a:t>spletni</a:t>
            </a:r>
            <a:r>
              <a:rPr lang="en-US" sz="2800" dirty="0"/>
              <a:t> </a:t>
            </a:r>
            <a:r>
              <a:rPr lang="en-US" sz="2800" dirty="0" err="1"/>
              <a:t>strani</a:t>
            </a:r>
            <a:r>
              <a:rPr lang="en-US" sz="2800" dirty="0"/>
              <a:t> VPIS, MIZŠ in </a:t>
            </a:r>
            <a:r>
              <a:rPr lang="en-US" sz="2800" dirty="0" err="1"/>
              <a:t>spletnem</a:t>
            </a:r>
            <a:r>
              <a:rPr lang="en-US" sz="2800" dirty="0"/>
              <a:t> </a:t>
            </a:r>
            <a:r>
              <a:rPr lang="en-US" sz="2800" dirty="0" err="1"/>
              <a:t>portalu</a:t>
            </a:r>
            <a:r>
              <a:rPr lang="en-US" sz="2800" dirty="0"/>
              <a:t>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sl-SI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eVŠ</a:t>
            </a:r>
            <a:r>
              <a:rPr lang="sl-SI" sz="2800" dirty="0">
                <a:solidFill>
                  <a:srgbClr val="FF0000"/>
                </a:solidFill>
              </a:rPr>
              <a:t> 3. februar 2023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5" t="3125" r="5172" b="16706"/>
          <a:stretch/>
        </p:blipFill>
        <p:spPr>
          <a:xfrm>
            <a:off x="1403648" y="3178603"/>
            <a:ext cx="5832648" cy="2587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3530" y="5765708"/>
            <a:ext cx="3790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http://portal.evs.gov.si/</a:t>
            </a:r>
          </a:p>
        </p:txBody>
      </p:sp>
    </p:spTree>
    <p:extLst>
      <p:ext uri="{BB962C8B-B14F-4D97-AF65-F5344CB8AC3E}">
        <p14:creationId xmlns:p14="http://schemas.microsoft.com/office/powerpoint/2010/main" val="68880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2297" y="128239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b="1" dirty="0"/>
              <a:t>Pojmi, ki jih moramo poznati med prebiranjem razpisov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35390"/>
            <a:ext cx="8229600" cy="4525963"/>
          </a:xfrm>
        </p:spPr>
        <p:txBody>
          <a:bodyPr>
            <a:normAutofit/>
          </a:bodyPr>
          <a:lstStyle/>
          <a:p>
            <a:r>
              <a:rPr lang="sl-SI" sz="2800" dirty="0"/>
              <a:t>Univerzitetni študijski programi (enopredmetni, dvopredmetni, enoviti, interdisciplinarni)</a:t>
            </a:r>
          </a:p>
          <a:p>
            <a:r>
              <a:rPr lang="sl-SI" sz="2800" dirty="0"/>
              <a:t>Visokošolski strokovni študijski programi</a:t>
            </a:r>
          </a:p>
          <a:p>
            <a:r>
              <a:rPr lang="sl-SI" sz="2800" dirty="0"/>
              <a:t>Višješolski študijski programi</a:t>
            </a:r>
          </a:p>
          <a:p>
            <a:r>
              <a:rPr lang="sl-SI" sz="2800" dirty="0"/>
              <a:t>Vpisno prijavne službe</a:t>
            </a:r>
          </a:p>
          <a:p>
            <a:endParaRPr lang="sl-SI" sz="2800" dirty="0"/>
          </a:p>
          <a:p>
            <a:endParaRPr lang="sl-SI" sz="2800" dirty="0"/>
          </a:p>
          <a:p>
            <a:endParaRPr lang="sl-SI" sz="280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FADEA-0BEB-44B5-90AB-EF21E52BF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23388" r="24801" b="7980"/>
          <a:stretch/>
        </p:blipFill>
        <p:spPr>
          <a:xfrm>
            <a:off x="130399" y="1166019"/>
            <a:ext cx="6188559" cy="4525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E406D-D14A-44C7-A005-0BD50600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23387" r="23226" b="6579"/>
          <a:stretch/>
        </p:blipFill>
        <p:spPr>
          <a:xfrm>
            <a:off x="0" y="1752886"/>
            <a:ext cx="6354199" cy="4672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65F83-82BC-41D2-A850-F2DE8557F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26" t="10876" r="19825" b="6767"/>
          <a:stretch/>
        </p:blipFill>
        <p:spPr>
          <a:xfrm>
            <a:off x="3123557" y="1379678"/>
            <a:ext cx="6354199" cy="4651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5F52F-398F-47E2-90D5-665F8E4179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5" t="13420" r="13225" b="6580"/>
          <a:stretch/>
        </p:blipFill>
        <p:spPr>
          <a:xfrm>
            <a:off x="2925520" y="2212471"/>
            <a:ext cx="6963160" cy="4112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8311D-0A41-4F9F-ACA3-563DF4A70F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85" t="28459" r="17285" b="6580"/>
          <a:stretch/>
        </p:blipFill>
        <p:spPr>
          <a:xfrm>
            <a:off x="3058485" y="3095460"/>
            <a:ext cx="7228138" cy="40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5F91DA-47DB-40F2-B315-B6ADD02D1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r="3504"/>
          <a:stretch/>
        </p:blipFill>
        <p:spPr>
          <a:xfrm>
            <a:off x="20730" y="1615597"/>
            <a:ext cx="9143980" cy="3124199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00D45C-2DBA-4BC6-B24D-FBD36F84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15" y="4221088"/>
            <a:ext cx="8539755" cy="2279243"/>
          </a:xfrm>
        </p:spPr>
        <p:txBody>
          <a:bodyPr anchor="ctr">
            <a:normAutofit/>
          </a:bodyPr>
          <a:lstStyle/>
          <a:p>
            <a:endParaRPr lang="en-US" sz="5400" b="1" dirty="0">
              <a:solidFill>
                <a:srgbClr val="C00000"/>
              </a:solidFill>
            </a:endParaRPr>
          </a:p>
          <a:p>
            <a:r>
              <a:rPr lang="nn-NO" sz="3200" dirty="0">
                <a:solidFill>
                  <a:srgbClr val="FF0000"/>
                </a:solidFill>
              </a:rPr>
              <a:t>petek, 17.</a:t>
            </a:r>
            <a:r>
              <a:rPr lang="sl-SI" sz="3200" dirty="0">
                <a:solidFill>
                  <a:srgbClr val="FF0000"/>
                </a:solidFill>
              </a:rPr>
              <a:t> februar</a:t>
            </a:r>
            <a:r>
              <a:rPr lang="nn-NO" sz="3200" dirty="0">
                <a:solidFill>
                  <a:srgbClr val="FF0000"/>
                </a:solidFill>
              </a:rPr>
              <a:t> in sobota, 18. februar</a:t>
            </a:r>
            <a:r>
              <a:rPr lang="sl-SI" sz="5400" dirty="0">
                <a:solidFill>
                  <a:srgbClr val="FF0000"/>
                </a:solidFill>
              </a:rPr>
              <a:t> </a:t>
            </a:r>
            <a:r>
              <a:rPr lang="nn-NO" sz="3200" dirty="0">
                <a:solidFill>
                  <a:srgbClr val="FF0000"/>
                </a:solidFill>
              </a:rPr>
              <a:t>2023</a:t>
            </a:r>
            <a:r>
              <a:rPr lang="sl-SI" sz="5400" b="1" dirty="0">
                <a:solidFill>
                  <a:srgbClr val="FF0000"/>
                </a:solidFill>
              </a:rPr>
              <a:t> </a:t>
            </a:r>
          </a:p>
          <a:p>
            <a:endParaRPr lang="sl-SI" sz="5400" b="1" dirty="0">
              <a:solidFill>
                <a:srgbClr val="C00000"/>
              </a:solidFill>
            </a:endParaRP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4F1CB92-C35D-4AE4-849E-059C0D40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245" y="6223702"/>
            <a:ext cx="4938563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l-SI" sz="1000">
                <a:solidFill>
                  <a:srgbClr val="898989"/>
                </a:solidFill>
              </a:rPr>
              <a:t>Pripravila: Gomiunik N., januar 2023</a:t>
            </a:r>
            <a:endParaRPr lang="sl-SI" sz="1000" dirty="0">
              <a:solidFill>
                <a:srgbClr val="898989"/>
              </a:solidFill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2EAD0FB6-FCE7-4862-885B-4B1BC04733E2}"/>
              </a:ext>
            </a:extLst>
          </p:cNvPr>
          <p:cNvSpPr txBox="1">
            <a:spLocks/>
          </p:cNvSpPr>
          <p:nvPr/>
        </p:nvSpPr>
        <p:spPr>
          <a:xfrm>
            <a:off x="2509147" y="75760"/>
            <a:ext cx="3766337" cy="124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dirty="0">
              <a:solidFill>
                <a:srgbClr val="00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699792" y="230364"/>
            <a:ext cx="40464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400" dirty="0">
                <a:solidFill>
                  <a:srgbClr val="000000"/>
                </a:solidFill>
              </a:rPr>
              <a:t>Informativni dnevi 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8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ROKOVNIK PRIJAVNO-SPREJEMNEGA POSTOPKA</a:t>
            </a:r>
            <a:br>
              <a:rPr lang="en-US" dirty="0">
                <a:solidFill>
                  <a:srgbClr val="FF0000"/>
                </a:solidFill>
              </a:rPr>
            </a:br>
            <a:endParaRPr lang="sl-SI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33DBF51-707C-471D-97AD-3D78582F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4669" y="1564701"/>
            <a:ext cx="8092131" cy="857250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700808"/>
            <a:ext cx="8640959" cy="4176464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1100" b="1" dirty="0"/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sl-SI" sz="2800" b="1" i="1" u="sng" dirty="0">
              <a:solidFill>
                <a:srgbClr val="0000FF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8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Prvi rok</a:t>
            </a:r>
            <a:r>
              <a:rPr lang="sl-SI" sz="28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17. februarja do 20. marca</a:t>
            </a:r>
            <a:r>
              <a:rPr lang="sl-SI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sl-SI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Izbirni postopek: </a:t>
            </a:r>
            <a:r>
              <a:rPr lang="pl-P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od 10. do 20. julija 2023 (obvestilo do 21. 7.)</a:t>
            </a:r>
            <a:endParaRPr lang="sl-SI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Vpis sprejetih (obvestilo fakultete)</a:t>
            </a:r>
            <a:endParaRPr lang="sl-SI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8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 rok</a:t>
            </a:r>
            <a:r>
              <a:rPr lang="sl-SI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21. do 25. avgusta 2023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Vpis sprejetih (obvestilo fakultete), obveščanje</a:t>
            </a: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800" dirty="0"/>
              <a:t>do 21. septembra 2023</a:t>
            </a:r>
            <a:endParaRPr lang="sl-SI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l-SI" sz="28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 za zapolnitev še prostih vpisnih mest: </a:t>
            </a:r>
            <a:r>
              <a:rPr lang="sl-SI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22. do 25. septembra 2023 do 12. ure</a:t>
            </a:r>
            <a:endParaRPr lang="sl-SI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endParaRPr lang="sl-SI" sz="40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endParaRPr lang="sl-SI" sz="3600" dirty="0">
              <a:solidFill>
                <a:srgbClr val="0000FF"/>
              </a:solidFill>
              <a:cs typeface="Times New Roman" pitchFamily="18" charset="0"/>
            </a:endParaRPr>
          </a:p>
          <a:p>
            <a:pPr marL="728663" lvl="1" indent="-385763">
              <a:lnSpc>
                <a:spcPct val="90000"/>
              </a:lnSpc>
              <a:buClr>
                <a:srgbClr val="0070C0"/>
              </a:buClr>
              <a:buNone/>
            </a:pPr>
            <a:endParaRPr lang="sl-SI" sz="3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580526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>
                <a:hlinkClick r:id="rId2"/>
              </a:rPr>
              <a:t>https://portal.evs.gov.si/prijava/</a:t>
            </a:r>
            <a:endParaRPr lang="sl-SI" sz="3600" dirty="0"/>
          </a:p>
          <a:p>
            <a:endParaRPr lang="sl-SI" sz="36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83BC268-21E7-4C2A-AC89-524AF2696B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r="1963" b="6601"/>
          <a:stretch/>
        </p:blipFill>
        <p:spPr>
          <a:xfrm>
            <a:off x="827584" y="260648"/>
            <a:ext cx="7777122" cy="51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D94CE80-0CAE-41CF-B7BD-9964FDE6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767574"/>
            <a:ext cx="3672408" cy="1977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D04A987-7051-44CA-872F-15212BD0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40" y="112976"/>
            <a:ext cx="7290054" cy="1499616"/>
          </a:xfrm>
        </p:spPr>
        <p:txBody>
          <a:bodyPr/>
          <a:lstStyle/>
          <a:p>
            <a:r>
              <a:rPr lang="sl-SI" dirty="0"/>
              <a:t>Aktivnosti na šoli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F24173-1E8D-4A76-85F3-F6727037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37444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rgbClr val="002060"/>
                </a:solidFill>
              </a:rPr>
              <a:t>Predstavitve študijski programov - že 12. teden (preko www.promind.si)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rgbClr val="002060"/>
                </a:solidFill>
              </a:rPr>
              <a:t>Predstavitev terciarnega izobraževalnega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rgbClr val="002060"/>
                </a:solidFill>
              </a:rPr>
              <a:t>Ugotavljanje poklicnih interesov (testi Kam in kako, pri psihologiji vprašalnik osebnostnih lastnostih, možni so še testi o stilih odločanja)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rgbClr val="002060"/>
                </a:solidFill>
              </a:rPr>
              <a:t>Individualni pogovori (ob četrtkih)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rgbClr val="002060"/>
                </a:solidFill>
              </a:rPr>
              <a:t>postopek prijave</a:t>
            </a:r>
            <a:endParaRPr lang="sl-SI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rgbClr val="002060"/>
                </a:solidFill>
              </a:rPr>
              <a:t>Pomoč pri izpolnjevanju prijav, informacije o bivanju in štipendijah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sz="2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sl-SI" sz="2800" dirty="0">
              <a:solidFill>
                <a:srgbClr val="002060"/>
              </a:solidFill>
            </a:endParaRP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C3D0B00-D2C0-4F41-BB3C-2F35B8C2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258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92D050"/>
                </a:solidFill>
              </a:rPr>
              <a:t>Ne bom šel študirat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Poklicni tečaj (razpis za vpis v srednješolske programe)</a:t>
            </a:r>
          </a:p>
          <a:p>
            <a:r>
              <a:rPr lang="sl-SI" sz="2800" dirty="0"/>
              <a:t>Maturitetni tečaj</a:t>
            </a:r>
          </a:p>
          <a:p>
            <a:r>
              <a:rPr lang="sl-SI" sz="2800" dirty="0"/>
              <a:t>Prijava na Zavodu za zaposlovanje (1. 10. poteče status dijaka)</a:t>
            </a:r>
          </a:p>
          <a:p>
            <a:r>
              <a:rPr lang="sl-SI" sz="2800" dirty="0"/>
              <a:t>Urejanje zdravstvenega zavarovanja</a:t>
            </a:r>
          </a:p>
          <a:p>
            <a:endParaRPr lang="sl-SI" sz="2800" dirty="0"/>
          </a:p>
          <a:p>
            <a:endParaRPr lang="sl-SI" sz="2800" dirty="0"/>
          </a:p>
          <a:p>
            <a:endParaRPr lang="sl-SI" sz="2800" dirty="0"/>
          </a:p>
          <a:p>
            <a:endParaRPr lang="sl-SI" sz="280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Pripravila: Gomiunik N., januar 2023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5118755"/>
            <a:ext cx="192650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1370402"/>
            <a:ext cx="1368152" cy="20601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822" y="481600"/>
            <a:ext cx="8229600" cy="1143000"/>
          </a:xfrm>
        </p:spPr>
        <p:txBody>
          <a:bodyPr>
            <a:noAutofit/>
          </a:bodyPr>
          <a:lstStyle/>
          <a:p>
            <a:r>
              <a:rPr lang="sl-SI" sz="3200" dirty="0">
                <a:solidFill>
                  <a:srgbClr val="FF0000"/>
                </a:solidFill>
              </a:rPr>
              <a:t>Odločanje</a:t>
            </a:r>
            <a:r>
              <a:rPr lang="sl-SI" sz="3200" dirty="0"/>
              <a:t> o študiju ali zaposlitvi je ena izmed temeljnih razvojnih </a:t>
            </a:r>
            <a:r>
              <a:rPr lang="sl-SI" sz="3200" dirty="0">
                <a:solidFill>
                  <a:srgbClr val="FF0000"/>
                </a:solidFill>
              </a:rPr>
              <a:t>nalog </a:t>
            </a:r>
            <a:r>
              <a:rPr lang="sl-SI" sz="3200" dirty="0"/>
              <a:t>ob prehodu v </a:t>
            </a:r>
            <a:r>
              <a:rPr lang="sl-SI" sz="3200" dirty="0">
                <a:solidFill>
                  <a:srgbClr val="FF0000"/>
                </a:solidFill>
              </a:rPr>
              <a:t>odraslo </a:t>
            </a:r>
            <a:r>
              <a:rPr lang="sl-SI" sz="3200" dirty="0"/>
              <a:t>dobo.</a:t>
            </a:r>
            <a:br>
              <a:rPr lang="sl-SI" sz="3200" dirty="0"/>
            </a:b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5978" y="1641150"/>
            <a:ext cx="8507288" cy="506916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l-SI" b="1" u="sng" dirty="0"/>
              <a:t>Smernice za pogovor mladostnika in staršev:</a:t>
            </a:r>
            <a:endParaRPr lang="sl-SI" dirty="0"/>
          </a:p>
          <a:p>
            <a:r>
              <a:rPr lang="sl-SI" i="1" dirty="0"/>
              <a:t>Kakšna so </a:t>
            </a:r>
            <a:r>
              <a:rPr lang="sl-SI" i="1" dirty="0">
                <a:solidFill>
                  <a:srgbClr val="FF0000"/>
                </a:solidFill>
              </a:rPr>
              <a:t>pričakovanja mladostnika </a:t>
            </a:r>
            <a:r>
              <a:rPr lang="sl-SI" i="1" dirty="0"/>
              <a:t>glede lastne izobrazbe?</a:t>
            </a:r>
            <a:endParaRPr lang="sl-SI" dirty="0"/>
          </a:p>
          <a:p>
            <a:r>
              <a:rPr lang="sl-SI" i="1" dirty="0"/>
              <a:t>Kakšne so realne možnosti za izobraževanje glede na </a:t>
            </a:r>
            <a:r>
              <a:rPr lang="sl-SI" i="1" dirty="0">
                <a:solidFill>
                  <a:srgbClr val="FF0000"/>
                </a:solidFill>
              </a:rPr>
              <a:t>učni uspeh, glede na finančne zmožnosti družine</a:t>
            </a:r>
            <a:r>
              <a:rPr lang="sl-SI" i="1" dirty="0"/>
              <a:t>?</a:t>
            </a:r>
            <a:endParaRPr lang="sl-SI" dirty="0"/>
          </a:p>
          <a:p>
            <a:r>
              <a:rPr lang="sl-SI" i="1" dirty="0"/>
              <a:t>Ali imam potrebne </a:t>
            </a:r>
            <a:r>
              <a:rPr lang="sl-SI" i="1" dirty="0">
                <a:solidFill>
                  <a:srgbClr val="FF0000"/>
                </a:solidFill>
              </a:rPr>
              <a:t>delovne navade za opravljanje določenega poklica</a:t>
            </a:r>
            <a:r>
              <a:rPr lang="sl-SI" i="1" dirty="0"/>
              <a:t>?</a:t>
            </a:r>
            <a:endParaRPr lang="sl-SI" dirty="0"/>
          </a:p>
          <a:p>
            <a:r>
              <a:rPr lang="sl-SI" i="1" dirty="0"/>
              <a:t>Ali sem pripravljen </a:t>
            </a:r>
            <a:r>
              <a:rPr lang="sl-SI" i="1" dirty="0">
                <a:solidFill>
                  <a:srgbClr val="FF0000"/>
                </a:solidFill>
              </a:rPr>
              <a:t>prevzeti odgovornost </a:t>
            </a:r>
            <a:r>
              <a:rPr lang="sl-SI" i="1" dirty="0"/>
              <a:t>na nekem delovnem mestu?</a:t>
            </a:r>
          </a:p>
          <a:p>
            <a:endParaRPr lang="sl-SI" i="1" dirty="0"/>
          </a:p>
          <a:p>
            <a:pPr marL="0" indent="0">
              <a:buNone/>
            </a:pPr>
            <a:r>
              <a:rPr lang="sl-SI" b="1" u="sng" dirty="0"/>
              <a:t>Pogoji za uspešen pogovor z mladostnikom:</a:t>
            </a:r>
            <a:r>
              <a:rPr lang="sl-SI" u="sng" dirty="0"/>
              <a:t> </a:t>
            </a:r>
            <a:endParaRPr lang="sl-SI" dirty="0"/>
          </a:p>
          <a:p>
            <a:endParaRPr lang="sl-SI" sz="100" dirty="0"/>
          </a:p>
          <a:p>
            <a:pPr lvl="0"/>
            <a:r>
              <a:rPr lang="sl-SI" dirty="0">
                <a:solidFill>
                  <a:srgbClr val="0070C0"/>
                </a:solidFill>
              </a:rPr>
              <a:t>primeren prostor in čas</a:t>
            </a:r>
          </a:p>
          <a:p>
            <a:r>
              <a:rPr lang="sl-SI" dirty="0">
                <a:solidFill>
                  <a:srgbClr val="0070C0"/>
                </a:solidFill>
              </a:rPr>
              <a:t>umirjenost, sproščenost</a:t>
            </a:r>
          </a:p>
          <a:p>
            <a:pPr lvl="0"/>
            <a:r>
              <a:rPr lang="sl-SI" dirty="0">
                <a:solidFill>
                  <a:srgbClr val="0070C0"/>
                </a:solidFill>
              </a:rPr>
              <a:t>pozorno poslušanje</a:t>
            </a:r>
          </a:p>
          <a:p>
            <a:pPr lvl="0"/>
            <a:r>
              <a:rPr lang="sl-SI" dirty="0">
                <a:solidFill>
                  <a:srgbClr val="0070C0"/>
                </a:solidFill>
              </a:rPr>
              <a:t>empatično razumevanje</a:t>
            </a:r>
          </a:p>
          <a:p>
            <a:r>
              <a:rPr lang="sl-SI" dirty="0">
                <a:solidFill>
                  <a:srgbClr val="0070C0"/>
                </a:solidFill>
              </a:rPr>
              <a:t>postavljanje vprašanj</a:t>
            </a:r>
          </a:p>
          <a:p>
            <a:r>
              <a:rPr lang="sl-SI" dirty="0">
                <a:solidFill>
                  <a:srgbClr val="0070C0"/>
                </a:solidFill>
              </a:rPr>
              <a:t>razumevanje mladostnikovega razvoja</a:t>
            </a:r>
          </a:p>
          <a:p>
            <a:pPr lvl="0"/>
            <a:endParaRPr lang="sl-SI" dirty="0"/>
          </a:p>
          <a:p>
            <a:endParaRPr lang="sl-SI" i="1" dirty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Pripravila: Gomiunik N., januar 2023</a:t>
            </a:r>
          </a:p>
        </p:txBody>
      </p:sp>
    </p:spTree>
    <p:extLst>
      <p:ext uri="{BB962C8B-B14F-4D97-AF65-F5344CB8AC3E}">
        <p14:creationId xmlns:p14="http://schemas.microsoft.com/office/powerpoint/2010/main" val="3138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3CB2A3-2EF5-4869-B20F-A155A29B6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435280" cy="27691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dirty="0"/>
              <a:t>Informacije</a:t>
            </a:r>
          </a:p>
          <a:p>
            <a:pPr marL="0" indent="0" algn="ctr">
              <a:buNone/>
            </a:pPr>
            <a:r>
              <a:rPr lang="sl-SI" sz="2600" dirty="0">
                <a:hlinkClick r:id="rId3"/>
              </a:rPr>
              <a:t>natasa.gomiunik@guest.arnes.si</a:t>
            </a:r>
            <a:endParaRPr lang="sl-SI" sz="2600" dirty="0"/>
          </a:p>
          <a:p>
            <a:pPr marL="0" indent="0" algn="ctr">
              <a:buNone/>
            </a:pPr>
            <a:r>
              <a:rPr lang="sl-SI" sz="2600" dirty="0"/>
              <a:t>(02 521 34 345) </a:t>
            </a:r>
          </a:p>
          <a:p>
            <a:pPr marL="0" indent="0" algn="ctr">
              <a:buNone/>
            </a:pPr>
            <a:r>
              <a:rPr lang="sl-SI" sz="2600" dirty="0"/>
              <a:t>Spletna </a:t>
            </a:r>
            <a:r>
              <a:rPr lang="sl-SI" sz="2600"/>
              <a:t>stran šole </a:t>
            </a:r>
            <a:r>
              <a:rPr lang="sl-SI" sz="2600">
                <a:hlinkClick r:id="rId4"/>
              </a:rPr>
              <a:t>https://www.ekonomska-ms.si/karierna-orientacija/</a:t>
            </a:r>
            <a:endParaRPr lang="sl-SI" sz="2600"/>
          </a:p>
          <a:p>
            <a:pPr marL="0" indent="0" algn="ctr">
              <a:buNone/>
            </a:pPr>
            <a:r>
              <a:rPr lang="sl-SI" sz="2600"/>
              <a:t>. </a:t>
            </a:r>
            <a:endParaRPr lang="sl-SI" sz="2600" dirty="0">
              <a:hlinkClick r:id="rId3"/>
            </a:endParaRPr>
          </a:p>
          <a:p>
            <a:pPr marL="0" indent="0" algn="ctr">
              <a:buNone/>
            </a:pPr>
            <a:endParaRPr lang="sl-SI" sz="2600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709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051EB5FB-CE5F-47C6-9539-14D12B98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 vzgoje in izobraževanja v RS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9F322167-C18F-41D0-B324-84D8FC790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79912" y="980728"/>
            <a:ext cx="5472608" cy="5353234"/>
          </a:xfrm>
        </p:spPr>
      </p:pic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7797C418-552C-44C5-8B19-4DA4BE07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9EACF3-3B55-42AF-B064-6FAC8C37623D}"/>
              </a:ext>
            </a:extLst>
          </p:cNvPr>
          <p:cNvSpPr>
            <a:spLocks noGrp="1"/>
          </p:cNvSpPr>
          <p:nvPr/>
        </p:nvSpPr>
        <p:spPr bwMode="auto">
          <a:xfrm>
            <a:off x="539552" y="1196752"/>
            <a:ext cx="3353247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sl-SI" altLang="sl-SI" b="1" u="sng" dirty="0"/>
              <a:t>Višješolsko izobraževanje</a:t>
            </a:r>
          </a:p>
          <a:p>
            <a:pPr eaLnBrk="1" hangingPunct="1"/>
            <a:r>
              <a:rPr lang="sl-SI" altLang="sl-SI" b="1" u="sng" dirty="0"/>
              <a:t>Prva stopnja:</a:t>
            </a:r>
          </a:p>
          <a:p>
            <a:pPr lvl="1" eaLnBrk="1" hangingPunct="1"/>
            <a:r>
              <a:rPr lang="sl-SI" altLang="sl-SI" dirty="0"/>
              <a:t>Visokošolski strokovni študijski programi</a:t>
            </a:r>
          </a:p>
          <a:p>
            <a:pPr lvl="1" eaLnBrk="1" hangingPunct="1"/>
            <a:r>
              <a:rPr lang="sl-SI" altLang="sl-SI" dirty="0"/>
              <a:t>Univerzitetni študijski programi</a:t>
            </a:r>
          </a:p>
          <a:p>
            <a:pPr eaLnBrk="1" hangingPunct="1"/>
            <a:r>
              <a:rPr lang="sl-SI" altLang="sl-SI" b="1" u="sng" dirty="0"/>
              <a:t>Druga stopnja:</a:t>
            </a:r>
          </a:p>
          <a:p>
            <a:pPr lvl="1" eaLnBrk="1" hangingPunct="1"/>
            <a:r>
              <a:rPr lang="sl-SI" altLang="sl-SI" dirty="0"/>
              <a:t>Magistrski študijski programi</a:t>
            </a:r>
          </a:p>
          <a:p>
            <a:pPr lvl="1" eaLnBrk="1" hangingPunct="1"/>
            <a:r>
              <a:rPr lang="sl-SI" altLang="sl-SI" dirty="0"/>
              <a:t>Enoviti magistrski študijski programi</a:t>
            </a:r>
          </a:p>
          <a:p>
            <a:pPr eaLnBrk="1" hangingPunct="1"/>
            <a:r>
              <a:rPr lang="sl-SI" altLang="sl-SI" b="1" u="sng" dirty="0"/>
              <a:t>Tretja stopnja:</a:t>
            </a:r>
          </a:p>
          <a:p>
            <a:pPr lvl="1" eaLnBrk="1" hangingPunct="1"/>
            <a:r>
              <a:rPr lang="sl-SI" altLang="sl-SI" dirty="0"/>
              <a:t>Doktorski študijski programi</a:t>
            </a:r>
          </a:p>
          <a:p>
            <a:pPr eaLnBrk="1" hangingPunct="1"/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1948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3021" y="235628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Terciarno izobraževanje v SLO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7205" y="1628801"/>
            <a:ext cx="8229600" cy="2520280"/>
          </a:xfrm>
        </p:spPr>
        <p:txBody>
          <a:bodyPr>
            <a:normAutofit lnSpcReduction="10000"/>
          </a:bodyPr>
          <a:lstStyle/>
          <a:p>
            <a:r>
              <a:rPr lang="sl-SI" sz="2800" dirty="0"/>
              <a:t>Univerza v Ljubljani</a:t>
            </a:r>
          </a:p>
          <a:p>
            <a:r>
              <a:rPr lang="sl-SI" sz="2800" dirty="0"/>
              <a:t>Univerza v Mariboru</a:t>
            </a:r>
          </a:p>
          <a:p>
            <a:r>
              <a:rPr lang="sl-SI" sz="2800" dirty="0"/>
              <a:t>Univerza na Primorskem</a:t>
            </a:r>
          </a:p>
          <a:p>
            <a:r>
              <a:rPr lang="sl-SI" sz="2800" dirty="0"/>
              <a:t>Univerza v Novi Gorici</a:t>
            </a:r>
          </a:p>
          <a:p>
            <a:r>
              <a:rPr lang="sl-SI" sz="2800" dirty="0"/>
              <a:t>Univerza v Novem mestu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1311399" cy="131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18695"/>
            <a:ext cx="1300509" cy="75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28230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10" y="2178342"/>
            <a:ext cx="2662238" cy="106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473021" y="4683644"/>
            <a:ext cx="8229600" cy="752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Višješolsko izobraževanje</a:t>
            </a: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430532" y="5508529"/>
            <a:ext cx="8229600" cy="871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Samostojni zavodi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83D0343D-DEFC-4C0E-8D8E-7F0A834173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5536"/>
          <a:stretch/>
        </p:blipFill>
        <p:spPr>
          <a:xfrm>
            <a:off x="7847255" y="4168028"/>
            <a:ext cx="931739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39552" y="115104"/>
            <a:ext cx="8229600" cy="114300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Možnosti po končani srednji šoli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3875100" y="6377771"/>
            <a:ext cx="2929147" cy="365125"/>
          </a:xfrm>
        </p:spPr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24" y="1404080"/>
            <a:ext cx="7462151" cy="454801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369643"/>
            <a:ext cx="1987468" cy="301168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8CAD505-9F92-4D49-A4C0-9B41E64D487A}"/>
              </a:ext>
            </a:extLst>
          </p:cNvPr>
          <p:cNvSpPr txBox="1"/>
          <p:nvPr/>
        </p:nvSpPr>
        <p:spPr>
          <a:xfrm>
            <a:off x="1547664" y="21777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GIMNAZIJA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6AD964A-97FD-42EB-A873-BFACA9FD64EB}"/>
              </a:ext>
            </a:extLst>
          </p:cNvPr>
          <p:cNvSpPr txBox="1"/>
          <p:nvPr/>
        </p:nvSpPr>
        <p:spPr>
          <a:xfrm>
            <a:off x="1619672" y="4437112"/>
            <a:ext cx="98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SSI</a:t>
            </a:r>
          </a:p>
        </p:txBody>
      </p:sp>
    </p:spTree>
    <p:extLst>
      <p:ext uri="{BB962C8B-B14F-4D97-AF65-F5344CB8AC3E}">
        <p14:creationId xmlns:p14="http://schemas.microsoft.com/office/powerpoint/2010/main" val="365618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3568" y="175483"/>
            <a:ext cx="7290054" cy="1499616"/>
          </a:xfrm>
        </p:spPr>
        <p:txBody>
          <a:bodyPr/>
          <a:lstStyle/>
          <a:p>
            <a:pPr eaLnBrk="1" hangingPunct="1"/>
            <a:r>
              <a:rPr lang="sl-SI" altLang="sl-SI" dirty="0"/>
              <a:t>RAZPIS ZA VPIS - PRIMER</a:t>
            </a: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4" b="-1607"/>
          <a:stretch>
            <a:fillRect/>
          </a:stretch>
        </p:blipFill>
        <p:spPr>
          <a:xfrm>
            <a:off x="715289" y="1412776"/>
            <a:ext cx="9035192" cy="3528390"/>
          </a:xfrm>
        </p:spPr>
      </p:pic>
      <p:cxnSp>
        <p:nvCxnSpPr>
          <p:cNvPr id="15" name="Straight Arrow Connector 14"/>
          <p:cNvCxnSpPr/>
          <p:nvPr/>
        </p:nvCxnSpPr>
        <p:spPr>
          <a:xfrm>
            <a:off x="4932363" y="2244725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32363" y="3975100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5724525" y="2060575"/>
            <a:ext cx="2388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 dirty="0">
                <a:solidFill>
                  <a:srgbClr val="FF0000"/>
                </a:solidFill>
              </a:rPr>
              <a:t>Vpisni pogoji</a:t>
            </a:r>
          </a:p>
        </p:txBody>
      </p:sp>
      <p:sp>
        <p:nvSpPr>
          <p:cNvPr id="13320" name="TextBox 22"/>
          <p:cNvSpPr txBox="1">
            <a:spLocks noChangeArrowheads="1"/>
          </p:cNvSpPr>
          <p:nvPr/>
        </p:nvSpPr>
        <p:spPr bwMode="auto">
          <a:xfrm>
            <a:off x="5734050" y="3789363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/>
              <a:t>Omejitev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22288" y="3429000"/>
            <a:ext cx="6911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D1371595-7C6E-496B-B646-AA05855E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Pripravila: Gomiunik N., januar 2023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029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Rokovnik- Višje strokovne šole</a:t>
            </a:r>
          </a:p>
        </p:txBody>
      </p:sp>
      <p:pic>
        <p:nvPicPr>
          <p:cNvPr id="3074" name="Picture 2" descr="http://welldoing.org/wp-content/uploads/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373989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9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486790" y="44624"/>
            <a:ext cx="8170417" cy="10801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l-SI" b="1" u="sng" dirty="0">
                <a:solidFill>
                  <a:srgbClr val="C00000"/>
                </a:solidFill>
              </a:rPr>
              <a:t>Višješolsko izobraževanje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86791" y="980728"/>
            <a:ext cx="817041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Višješolski študijski programi so </a:t>
            </a:r>
            <a:r>
              <a:rPr lang="sl-SI" sz="2400" dirty="0">
                <a:solidFill>
                  <a:srgbClr val="00B050"/>
                </a:solidFill>
              </a:rPr>
              <a:t>dveletni</a:t>
            </a:r>
            <a:r>
              <a:rPr lang="sl-SI" sz="2400" dirty="0"/>
              <a:t> ter omogočajo pridobitev višje strokovne izobrazbe. So praktično naravnani (</a:t>
            </a:r>
            <a:r>
              <a:rPr lang="sl-SI" sz="2400" dirty="0">
                <a:solidFill>
                  <a:srgbClr val="00B050"/>
                </a:solidFill>
              </a:rPr>
              <a:t>praktično izobraževanje </a:t>
            </a:r>
            <a:r>
              <a:rPr lang="sl-SI" sz="2400" dirty="0"/>
              <a:t>pri delodajalcih).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0E36A22-835E-4A65-904E-B1C88DB3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32856"/>
            <a:ext cx="6624736" cy="46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7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476672"/>
            <a:ext cx="827147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V </a:t>
            </a:r>
            <a:r>
              <a:rPr lang="sl-SI" sz="2400" dirty="0">
                <a:solidFill>
                  <a:srgbClr val="00B050"/>
                </a:solidFill>
              </a:rPr>
              <a:t>višješolski študijski program se lahko vpišejo kandidati z opravljeno splošno maturo, poklicno maturo.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Za vpis v določene programe (program Fotografija, Medijska produkcija, Oblikovanje materialov ali Organizator socialne mreže pa je potrebno opraviti še </a:t>
            </a:r>
            <a:r>
              <a:rPr lang="sl-SI" sz="2400" dirty="0">
                <a:solidFill>
                  <a:srgbClr val="00B050"/>
                </a:solidFill>
              </a:rPr>
              <a:t>preizkus nadarjenosti oziroma psihofizičnih sposobnosti.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32DB9BB-561F-46A6-A677-50AF181D9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715" b="41361"/>
          <a:stretch/>
        </p:blipFill>
        <p:spPr>
          <a:xfrm>
            <a:off x="4440315" y="3284984"/>
            <a:ext cx="3817751" cy="3735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180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2047</TotalTime>
  <Words>841</Words>
  <Application>Microsoft Office PowerPoint</Application>
  <PresentationFormat>Diaprojekcija na zaslonu (4:3)</PresentationFormat>
  <Paragraphs>135</Paragraphs>
  <Slides>22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34" baseType="lpstr">
      <vt:lpstr>Arial</vt:lpstr>
      <vt:lpstr>Calibri</vt:lpstr>
      <vt:lpstr>Century Gothic</vt:lpstr>
      <vt:lpstr>Garamond</vt:lpstr>
      <vt:lpstr>Monotype Sorts</vt:lpstr>
      <vt:lpstr>Times New Roman</vt:lpstr>
      <vt:lpstr>Tw Cen MT</vt:lpstr>
      <vt:lpstr>Tw Cen MT Condensed</vt:lpstr>
      <vt:lpstr>Wingdings</vt:lpstr>
      <vt:lpstr>Wingdings 2</vt:lpstr>
      <vt:lpstr>Wingdings 3</vt:lpstr>
      <vt:lpstr>Integral</vt:lpstr>
      <vt:lpstr>Prijava in vpis  na študijske programe v  RS Sloveniji</vt:lpstr>
      <vt:lpstr>Aktivnosti na šoli</vt:lpstr>
      <vt:lpstr>Sistem vzgoje in izobraževanja v RS</vt:lpstr>
      <vt:lpstr>Terciarno izobraževanje v SLO</vt:lpstr>
      <vt:lpstr>Možnosti po končani srednji šoli</vt:lpstr>
      <vt:lpstr>RAZPIS ZA VPIS - PRIMER</vt:lpstr>
      <vt:lpstr>Rokovnik- Višje strokovne šole</vt:lpstr>
      <vt:lpstr>Višješolsko izobraževanje</vt:lpstr>
      <vt:lpstr>PowerPointova predstavitev</vt:lpstr>
      <vt:lpstr>PowerPointova predstavitev</vt:lpstr>
      <vt:lpstr>PowerPointova predstavitev</vt:lpstr>
      <vt:lpstr>PowerPointova predstavitev</vt:lpstr>
      <vt:lpstr>ROKOVNIK PRIJAVNO-SPREJEMNEGA POSTOPKA </vt:lpstr>
      <vt:lpstr>Rokovnik- univerze</vt:lpstr>
      <vt:lpstr>Razpis- univerze</vt:lpstr>
      <vt:lpstr>Pojmi, ki jih moramo poznati med prebiranjem razpisov</vt:lpstr>
      <vt:lpstr>PowerPointova predstavitev</vt:lpstr>
      <vt:lpstr>ROKOVNIK PRIJAVNO-SPREJEMNEGA POSTOPKA </vt:lpstr>
      <vt:lpstr>PowerPointova predstavitev</vt:lpstr>
      <vt:lpstr>Ne bom šel študirat</vt:lpstr>
      <vt:lpstr>Odločanje o študiju ali zaposlitvi je ena izmed temeljnih razvojnih nalog ob prehodu v odraslo dobo.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Prijava  in vpis  na študijske programe  v RS Sloveniji</dc:title>
  <dc:creator>Pouk</dc:creator>
  <cp:lastModifiedBy>Uporabnik</cp:lastModifiedBy>
  <cp:revision>158</cp:revision>
  <cp:lastPrinted>2022-01-18T08:04:05Z</cp:lastPrinted>
  <dcterms:created xsi:type="dcterms:W3CDTF">2015-01-26T08:59:44Z</dcterms:created>
  <dcterms:modified xsi:type="dcterms:W3CDTF">2023-02-06T12:04:57Z</dcterms:modified>
</cp:coreProperties>
</file>