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4"/>
  </p:sldMasterIdLst>
  <p:notesMasterIdLst>
    <p:notesMasterId r:id="rId33"/>
  </p:notesMasterIdLst>
  <p:sldIdLst>
    <p:sldId id="1283" r:id="rId5"/>
    <p:sldId id="304" r:id="rId6"/>
    <p:sldId id="299" r:id="rId7"/>
    <p:sldId id="736" r:id="rId8"/>
    <p:sldId id="737" r:id="rId9"/>
    <p:sldId id="705" r:id="rId10"/>
    <p:sldId id="1340" r:id="rId11"/>
    <p:sldId id="1350" r:id="rId12"/>
    <p:sldId id="1341" r:id="rId13"/>
    <p:sldId id="727" r:id="rId14"/>
    <p:sldId id="1135" r:id="rId15"/>
    <p:sldId id="1136" r:id="rId16"/>
    <p:sldId id="1137" r:id="rId17"/>
    <p:sldId id="1130" r:id="rId18"/>
    <p:sldId id="1246" r:id="rId19"/>
    <p:sldId id="1294" r:id="rId20"/>
    <p:sldId id="1349" r:id="rId21"/>
    <p:sldId id="256" r:id="rId22"/>
    <p:sldId id="1303" r:id="rId23"/>
    <p:sldId id="1304" r:id="rId24"/>
    <p:sldId id="1305" r:id="rId25"/>
    <p:sldId id="1306" r:id="rId26"/>
    <p:sldId id="276" r:id="rId27"/>
    <p:sldId id="271" r:id="rId28"/>
    <p:sldId id="1309" r:id="rId29"/>
    <p:sldId id="1351" r:id="rId30"/>
    <p:sldId id="1352" r:id="rId31"/>
    <p:sldId id="1353" r:id="rId3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Garamond" panose="02020404030301010803" pitchFamily="18" charset="0"/>
      <p:regular r:id="rId38"/>
      <p:bold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3598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587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37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" preserve="1">
  <p:cSld name="1_Last Slide">
    <p:bg>
      <p:bgPr>
        <a:solidFill>
          <a:schemeClr val="bg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79562" y="2286000"/>
            <a:ext cx="8784900" cy="191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aramond"/>
              <a:buNone/>
              <a:defRPr sz="4800" i="1">
                <a:solidFill>
                  <a:schemeClr val="tx1"/>
                </a:solidFill>
                <a:latin typeface="+mj-l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 b="0" i="0" u="none" strike="noStrike" cap="none">
                <a:solidFill>
                  <a:srgbClr val="434343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 b="0" i="0" u="none" strike="noStrike" cap="none">
                <a:solidFill>
                  <a:srgbClr val="434343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 b="0" i="0" u="none" strike="noStrike" cap="none">
                <a:solidFill>
                  <a:srgbClr val="434343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 b="0" i="0" u="none" strike="noStrike" cap="none">
                <a:solidFill>
                  <a:srgbClr val="434343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 b="0" i="0" u="none" strike="noStrike" cap="none">
                <a:solidFill>
                  <a:srgbClr val="434343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 b="0" i="0" u="none" strike="noStrike" cap="none">
                <a:solidFill>
                  <a:srgbClr val="434343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 b="0" i="0" u="none" strike="noStrike" cap="none">
                <a:solidFill>
                  <a:srgbClr val="434343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 b="0" i="0" u="none" strike="noStrike" cap="none">
                <a:solidFill>
                  <a:srgbClr val="434343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E2C42A6-8E36-4555-B95C-8172505EB8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70" y="-563676"/>
            <a:ext cx="3466155" cy="364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5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 preserve="1" userDrawn="1">
  <p:cSld name="1_Text Only">
    <p:bg>
      <p:bgPr>
        <a:solidFill>
          <a:schemeClr val="bg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">
            <a:extLst>
              <a:ext uri="{FF2B5EF4-FFF2-40B4-BE49-F238E27FC236}">
                <a16:creationId xmlns:a16="http://schemas.microsoft.com/office/drawing/2014/main" id="{07B70A62-80BA-454B-A789-26575CCAE1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0650" y="296250"/>
            <a:ext cx="83850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chemeClr val="tx1"/>
                </a:solidFill>
                <a:latin typeface="+mj-l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35448FAF-DAD7-4C36-B4DB-291B610783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21997" y="4767263"/>
            <a:ext cx="2279547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36" y="91937"/>
            <a:ext cx="540089" cy="5400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66212" y="1136650"/>
            <a:ext cx="8389438" cy="3709988"/>
          </a:xfrm>
        </p:spPr>
        <p:txBody>
          <a:bodyPr/>
          <a:lstStyle>
            <a:lvl1pPr marL="25400" indent="0">
              <a:buNone/>
              <a:defRPr sz="1500">
                <a:latin typeface="+mn-lt"/>
              </a:defRPr>
            </a:lvl1pPr>
            <a:lvl2pPr marL="508000" indent="0">
              <a:buNone/>
              <a:defRPr sz="1500">
                <a:latin typeface="+mn-lt"/>
              </a:defRPr>
            </a:lvl2pPr>
            <a:lvl3pPr marL="990600" indent="0">
              <a:buNone/>
              <a:defRPr sz="1500">
                <a:latin typeface="+mn-lt"/>
              </a:defRPr>
            </a:lvl3pPr>
            <a:lvl4pPr marL="1473200" indent="0">
              <a:buNone/>
              <a:defRPr sz="1500">
                <a:latin typeface="+mn-lt"/>
              </a:defRPr>
            </a:lvl4pPr>
            <a:lvl5pPr marL="1930400" indent="0">
              <a:buNone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798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 preserve="1" userDrawn="1">
  <p:cSld name="1_Text Only">
    <p:bg>
      <p:bgPr>
        <a:solidFill>
          <a:schemeClr val="bg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">
            <a:extLst>
              <a:ext uri="{FF2B5EF4-FFF2-40B4-BE49-F238E27FC236}">
                <a16:creationId xmlns:a16="http://schemas.microsoft.com/office/drawing/2014/main" id="{07B70A62-80BA-454B-A789-26575CCAE1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0650" y="296250"/>
            <a:ext cx="83850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chemeClr val="tx1"/>
                </a:solidFill>
                <a:latin typeface="+mj-l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36" y="91937"/>
            <a:ext cx="540089" cy="5400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hape 22">
            <a:extLst>
              <a:ext uri="{FF2B5EF4-FFF2-40B4-BE49-F238E27FC236}">
                <a16:creationId xmlns:a16="http://schemas.microsoft.com/office/drawing/2014/main" id="{35448FAF-DAD7-4C36-B4DB-291B610783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21997" y="4767263"/>
            <a:ext cx="2279547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6212" y="1136650"/>
            <a:ext cx="4066832" cy="3709988"/>
          </a:xfrm>
        </p:spPr>
        <p:txBody>
          <a:bodyPr/>
          <a:lstStyle>
            <a:lvl1pPr marL="25400" indent="0">
              <a:buNone/>
              <a:defRPr sz="1500">
                <a:latin typeface="+mn-lt"/>
              </a:defRPr>
            </a:lvl1pPr>
            <a:lvl2pPr marL="508000" indent="0">
              <a:buNone/>
              <a:defRPr sz="1500">
                <a:latin typeface="+mn-lt"/>
              </a:defRPr>
            </a:lvl2pPr>
            <a:lvl3pPr marL="990600" indent="0">
              <a:buNone/>
              <a:defRPr sz="1500">
                <a:latin typeface="+mn-lt"/>
              </a:defRPr>
            </a:lvl3pPr>
            <a:lvl4pPr marL="1473200" indent="0">
              <a:buNone/>
              <a:defRPr sz="1500">
                <a:latin typeface="+mn-lt"/>
              </a:defRPr>
            </a:lvl4pPr>
            <a:lvl5pPr marL="1930400" indent="0">
              <a:buNone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4"/>
          </p:nvPr>
        </p:nvSpPr>
        <p:spPr>
          <a:xfrm>
            <a:off x="4688818" y="1136650"/>
            <a:ext cx="4066832" cy="3709988"/>
          </a:xfrm>
        </p:spPr>
        <p:txBody>
          <a:bodyPr/>
          <a:lstStyle>
            <a:lvl1pPr marL="25400" indent="0">
              <a:buNone/>
              <a:defRPr sz="1500">
                <a:latin typeface="+mn-lt"/>
              </a:defRPr>
            </a:lvl1pPr>
            <a:lvl2pPr marL="508000" indent="0">
              <a:buNone/>
              <a:defRPr sz="1500">
                <a:latin typeface="+mn-lt"/>
              </a:defRPr>
            </a:lvl2pPr>
            <a:lvl3pPr marL="990600" indent="0">
              <a:buNone/>
              <a:defRPr sz="1500">
                <a:latin typeface="+mn-lt"/>
              </a:defRPr>
            </a:lvl3pPr>
            <a:lvl4pPr marL="1473200" indent="0">
              <a:buNone/>
              <a:defRPr sz="1500">
                <a:latin typeface="+mn-lt"/>
              </a:defRPr>
            </a:lvl4pPr>
            <a:lvl5pPr marL="1930400" indent="0">
              <a:buNone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727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05C841-104D-4C5C-A3ED-E5D457A00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FC8B494-B98A-404C-8508-DF4DBFE4B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6790520-1765-4942-A53F-ED4D6F4B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EE71-700A-4E89-A8FA-5BF83A8A41C2}" type="datetimeFigureOut">
              <a:rPr lang="sl-SI" smtClean="0"/>
              <a:t>14. 02. 2023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5DB1A67-5415-4427-BD73-05C8F2F0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B2CAF19-79C2-4FC4-AAD5-D3E5AD01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D208-2E62-4A56-B988-CAA388CB2D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8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09F4-8994-41AF-BC83-8E8675FD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8F3A0-02E3-45D9-8563-522C1C8F7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9E35C-D484-46AF-A6E0-92A6122B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A547-7A02-4697-A789-802AF7A9ED98}" type="datetimeFigureOut">
              <a:rPr lang="sl-SI" smtClean="0"/>
              <a:t>14. 02. 2023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DE007-CFB2-408D-A926-8549B3F9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53C9-7307-4C59-9A2A-B845889C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4685-1044-4E09-B0B5-CBDBC8EB42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023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4" r:id="rId3"/>
    <p:sldLayoutId id="2147483665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vs.gov.si/prijava/?lang=en" TargetMode="External"/><Relationship Id="rId2" Type="http://schemas.openxmlformats.org/officeDocument/2006/relationships/hyperlink" Target="https://portal.evs.gov.si/prijav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oja.um.si/bodoci-studentje/Strani/default.aspx" TargetMode="External"/><Relationship Id="rId2" Type="http://schemas.openxmlformats.org/officeDocument/2006/relationships/hyperlink" Target="https://www.uni-lj.si/studij/prijavno-sprejemni-postopki/kandidati-posebni-stat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s://www.upr.si/" TargetMode="External"/><Relationship Id="rId4" Type="http://schemas.openxmlformats.org/officeDocument/2006/relationships/hyperlink" Target="https://www.ung.si/sl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rtal.evs.gov.si/razpisi-za-vpis-javni-koncesioniran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ss-ce.com/vp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kupnost-vss.si/informativni-dnevi-2023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moja.um.si/bodoci-studentje/Strani/postopek-vpisa.aspx" TargetMode="External"/><Relationship Id="rId7" Type="http://schemas.openxmlformats.org/officeDocument/2006/relationships/hyperlink" Target="https://www.uni-lj.si/studij/clanice/" TargetMode="External"/><Relationship Id="rId2" Type="http://schemas.openxmlformats.org/officeDocument/2006/relationships/hyperlink" Target="https://www.uni-lj.si/studij/prijavno-sprejemni-postopki/dodipl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ortal.evs.gov.si/" TargetMode="External"/><Relationship Id="rId5" Type="http://schemas.openxmlformats.org/officeDocument/2006/relationships/hyperlink" Target="https://www.ung.si/sl/vpisi/vpis-i-stopnja/" TargetMode="External"/><Relationship Id="rId4" Type="http://schemas.openxmlformats.org/officeDocument/2006/relationships/hyperlink" Target="https://www.upr.si/si/studij--vpis/dodiplomski-studij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d.um.si/informativni/" TargetMode="External"/><Relationship Id="rId3" Type="http://schemas.openxmlformats.org/officeDocument/2006/relationships/hyperlink" Target="https://www.uni-lj.si/studij/novice/informativni-dnevi/" TargetMode="External"/><Relationship Id="rId7" Type="http://schemas.openxmlformats.org/officeDocument/2006/relationships/hyperlink" Target="https://www.nova-uni.si/informativni-dnevi-za-dodiplomske-studijske-programe-17-in-18-2-2023/" TargetMode="External"/><Relationship Id="rId2" Type="http://schemas.openxmlformats.org/officeDocument/2006/relationships/hyperlink" Target="https://informativni.um.si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ung.si/sl/studij/informativni-dnevi/" TargetMode="External"/><Relationship Id="rId5" Type="http://schemas.openxmlformats.org/officeDocument/2006/relationships/hyperlink" Target="https://www.fm-kp.si/novice/informativni_dnevi_2023_na_UP_FM" TargetMode="External"/><Relationship Id="rId4" Type="http://schemas.openxmlformats.org/officeDocument/2006/relationships/hyperlink" Target="https://www.upr.si/si/studij--vpis/informativni-dogodki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033929"/>
            <a:ext cx="6858000" cy="2388001"/>
          </a:xfrm>
        </p:spPr>
        <p:txBody>
          <a:bodyPr rtlCol="0">
            <a:noAutofit/>
          </a:bodyPr>
          <a:lstStyle/>
          <a:p>
            <a:pPr rtl="0"/>
            <a:br>
              <a:rPr lang="sl-SI" sz="48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</a:br>
            <a:br>
              <a:rPr lang="sl-SI" sz="48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</a:br>
            <a:br>
              <a:rPr lang="sl-SI" sz="48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sl-SI" sz="40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PRED </a:t>
            </a:r>
            <a:br>
              <a:rPr lang="sl-SI" sz="40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sl-SI" sz="40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INFORMATIVNIMI </a:t>
            </a:r>
            <a:br>
              <a:rPr lang="sl-SI" sz="40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sl-SI" sz="40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DNEVI</a:t>
            </a:r>
            <a:endParaRPr lang="sl-SI" sz="4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41247E-8214-4F0F-8C2C-69303945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Prijava – spletni portal </a:t>
            </a:r>
            <a:r>
              <a:rPr lang="sl-SI" dirty="0" err="1">
                <a:solidFill>
                  <a:srgbClr val="C00000"/>
                </a:solidFill>
              </a:rPr>
              <a:t>eVŠ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EBB84AB6-26D7-4DF9-95CE-C1891FD6C1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547E498-2BEC-4076-83F2-7351403324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sl-SI" sz="2400" dirty="0">
                <a:hlinkClick r:id="rId2"/>
              </a:rPr>
              <a:t>https://portal.evs.gov.si/prijava/</a:t>
            </a:r>
            <a:r>
              <a:rPr lang="sl-SI" sz="2400" dirty="0"/>
              <a:t> </a:t>
            </a:r>
          </a:p>
          <a:p>
            <a:pPr algn="ctr"/>
            <a:r>
              <a:rPr lang="sl-SI" sz="2400" dirty="0"/>
              <a:t>ali </a:t>
            </a:r>
          </a:p>
          <a:p>
            <a:pPr algn="ctr"/>
            <a:r>
              <a:rPr lang="sl-SI" sz="2400" dirty="0">
                <a:hlinkClick r:id="rId3"/>
              </a:rPr>
              <a:t>https://portal.evs.gov.si/prijava/?lang=en</a:t>
            </a:r>
            <a:endParaRPr lang="sl-SI" sz="2400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DCA60AB-ADEC-482C-A477-C3FC09935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43" y="3044774"/>
            <a:ext cx="8070575" cy="15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D39CAE-8A74-4ED8-B98D-E55AB0E18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Preizkusi posebnih nadarjenosti, sposobnosti in spretnosti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518DE3C8-F6CA-44E1-8C1B-EC95CF305C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216ECB2-ADFF-4566-AD4E-56E59C3038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3225" y="1136650"/>
            <a:ext cx="8118282" cy="3709988"/>
          </a:xfrm>
        </p:spPr>
        <p:txBody>
          <a:bodyPr/>
          <a:lstStyle/>
          <a:p>
            <a:endParaRPr lang="sl-SI" sz="1200" dirty="0"/>
          </a:p>
          <a:p>
            <a:r>
              <a:rPr lang="sl-SI" sz="1600" b="1" dirty="0"/>
              <a:t>Na Univerzi v Ljubljani:</a:t>
            </a:r>
          </a:p>
          <a:p>
            <a:endParaRPr lang="sl-SI" sz="16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600" dirty="0">
                <a:cs typeface="Calibri" panose="020F0502020204030204" pitchFamily="34" charset="0"/>
              </a:rPr>
              <a:t> Akademija za glasbo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600" dirty="0">
                <a:cs typeface="Calibri" panose="020F0502020204030204" pitchFamily="34" charset="0"/>
              </a:rPr>
              <a:t> Akademija za gledališče radio, film in televizijo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600" dirty="0">
                <a:cs typeface="Calibri" panose="020F0502020204030204" pitchFamily="34" charset="0"/>
              </a:rPr>
              <a:t> Akademija za likovno umetnost in oblikovanje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600" dirty="0">
                <a:cs typeface="Calibri" panose="020F0502020204030204" pitchFamily="34" charset="0"/>
              </a:rPr>
              <a:t> Fakulteta za šport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600" dirty="0">
                <a:cs typeface="Calibri" panose="020F0502020204030204" pitchFamily="34" charset="0"/>
              </a:rPr>
              <a:t> Fakulteta za arhitekturo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600" dirty="0">
                <a:cs typeface="Calibri" panose="020F0502020204030204" pitchFamily="34" charset="0"/>
              </a:rPr>
              <a:t> Biotehniška fakulteta </a:t>
            </a:r>
            <a:r>
              <a:rPr lang="sl-SI" sz="1600" i="1" dirty="0">
                <a:cs typeface="Calibri" panose="020F0502020204030204" pitchFamily="34" charset="0"/>
              </a:rPr>
              <a:t>(Krajinska arhitektura)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600" dirty="0">
                <a:cs typeface="Calibri" panose="020F0502020204030204" pitchFamily="34" charset="0"/>
              </a:rPr>
              <a:t> Naravoslovnotehniška fakulteta</a:t>
            </a:r>
            <a:r>
              <a:rPr lang="sl-SI" sz="1600" i="1" dirty="0">
                <a:cs typeface="Calibri" panose="020F0502020204030204" pitchFamily="34" charset="0"/>
              </a:rPr>
              <a:t> (Oblikovanje tekstilij in oblačil)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600" dirty="0">
                <a:cs typeface="Calibri" panose="020F0502020204030204" pitchFamily="34" charset="0"/>
              </a:rPr>
              <a:t> Pedagoška fakulteta </a:t>
            </a:r>
            <a:r>
              <a:rPr lang="sl-SI" sz="1600" i="1" dirty="0">
                <a:cs typeface="Calibri" panose="020F0502020204030204" pitchFamily="34" charset="0"/>
              </a:rPr>
              <a:t>(Likovna pedagogika, Logopedija in </a:t>
            </a:r>
            <a:r>
              <a:rPr lang="sl-SI" sz="1600" i="1" dirty="0" err="1">
                <a:cs typeface="Calibri" panose="020F0502020204030204" pitchFamily="34" charset="0"/>
              </a:rPr>
              <a:t>surdopedagogika</a:t>
            </a:r>
            <a:r>
              <a:rPr lang="sl-SI" sz="1600" i="1" dirty="0"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600" dirty="0">
                <a:cs typeface="Calibri" panose="020F0502020204030204" pitchFamily="34" charset="0"/>
              </a:rPr>
              <a:t> Zdravstvena fakulteta</a:t>
            </a:r>
            <a:r>
              <a:rPr lang="sl-SI" sz="1600" i="1" dirty="0">
                <a:cs typeface="Calibri" panose="020F0502020204030204" pitchFamily="34" charset="0"/>
              </a:rPr>
              <a:t> (Laboratorijska zobna protetika)</a:t>
            </a:r>
          </a:p>
          <a:p>
            <a:endParaRPr lang="sl-SI" dirty="0"/>
          </a:p>
        </p:txBody>
      </p:sp>
      <p:pic>
        <p:nvPicPr>
          <p:cNvPr id="9220" name="Picture 4" descr="7 Simple Ways to Find Your Hidden Talent">
            <a:extLst>
              <a:ext uri="{FF2B5EF4-FFF2-40B4-BE49-F238E27FC236}">
                <a16:creationId xmlns:a16="http://schemas.microsoft.com/office/drawing/2014/main" id="{66E5A3B7-74DD-4943-B6E7-02CDA6728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88" y="1357312"/>
            <a:ext cx="2121694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610A84-B80D-41B5-AFCD-A3D2B006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50" y="296250"/>
            <a:ext cx="8385000" cy="1033362"/>
          </a:xfrm>
        </p:spPr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Preizkusi posebnih nadarjenosti, sposobnosti in spretnosti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F61AFE46-DAC5-415A-9A31-0DE4F972A1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F70FD54-AEBD-4B11-BDFD-560E762041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7322" y="1329612"/>
            <a:ext cx="7983109" cy="3655856"/>
          </a:xfrm>
        </p:spPr>
        <p:txBody>
          <a:bodyPr/>
          <a:lstStyle/>
          <a:p>
            <a:r>
              <a:rPr lang="sl-SI" sz="1400" b="1" dirty="0"/>
              <a:t>Na Univerzi v Mariboru: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400" dirty="0">
                <a:cs typeface="Calibri" panose="020F0502020204030204" pitchFamily="34" charset="0"/>
              </a:rPr>
              <a:t> Fakulteta za gradbeništvo, prometno inženirstvo in arhitekturo (Arhitektura)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400" dirty="0">
                <a:cs typeface="Calibri" panose="020F0502020204030204" pitchFamily="34" charset="0"/>
              </a:rPr>
              <a:t> Pedagoška fakulteta (Glasbena pedagogika, Likovna pedagogika, Športno treniranje)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1400" i="1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400" b="1" dirty="0">
                <a:cs typeface="Calibri" panose="020F0502020204030204" pitchFamily="34" charset="0"/>
              </a:rPr>
              <a:t>Na Univerzi na Primorskem: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400" dirty="0">
                <a:cs typeface="Calibri" panose="020F0502020204030204" pitchFamily="34" charset="0"/>
              </a:rPr>
              <a:t> Fakulteta za vede o zdravju (Aplikativna </a:t>
            </a:r>
            <a:r>
              <a:rPr lang="sl-SI" sz="1400" dirty="0" err="1">
                <a:cs typeface="Calibri" panose="020F0502020204030204" pitchFamily="34" charset="0"/>
              </a:rPr>
              <a:t>kineziologija</a:t>
            </a:r>
            <a:r>
              <a:rPr lang="sl-SI" sz="1400" dirty="0"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400" dirty="0">
                <a:cs typeface="Calibri" panose="020F0502020204030204" pitchFamily="34" charset="0"/>
              </a:rPr>
              <a:t> Pedagoška fakulteta (Vizualne umetnosti in oblikovanje)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14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400" b="1" dirty="0">
                <a:cs typeface="Calibri" panose="020F0502020204030204" pitchFamily="34" charset="0"/>
              </a:rPr>
              <a:t>Na Univerzi v Novi Gorici</a:t>
            </a:r>
          </a:p>
          <a:p>
            <a:pPr marL="19685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400" dirty="0">
                <a:cs typeface="Calibri" panose="020F0502020204030204" pitchFamily="34" charset="0"/>
              </a:rPr>
              <a:t>Akademija umetnosti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14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400" b="1" dirty="0">
                <a:cs typeface="Calibri" panose="020F0502020204030204" pitchFamily="34" charset="0"/>
              </a:rPr>
              <a:t>Samostojni visokošolski zavod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400" dirty="0">
                <a:cs typeface="Calibri" panose="020F0502020204030204" pitchFamily="34" charset="0"/>
              </a:rPr>
              <a:t>Fakultet za dizajn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14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1200" i="1" dirty="0"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10244" name="Picture 4" descr="7 Simple Ways to Find Your Hidden Talent">
            <a:extLst>
              <a:ext uri="{FF2B5EF4-FFF2-40B4-BE49-F238E27FC236}">
                <a16:creationId xmlns:a16="http://schemas.microsoft.com/office/drawing/2014/main" id="{1408AA3A-8531-458A-98BA-7EBD0EE7C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54" y="3744081"/>
            <a:ext cx="2027342" cy="116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2306B0-86F5-44CF-ADCB-F0E9D0E3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Opravljanje preizkusov posebnih nadarjenosti, sposobnosti in spretnosti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81284FD2-AE53-4466-A1DA-0279611E19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E8D2279-AA28-4863-BFFA-6A44B9286E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2981" y="1653342"/>
            <a:ext cx="7313474" cy="2812306"/>
          </a:xfrm>
        </p:spPr>
        <p:txBody>
          <a:bodyPr/>
          <a:lstStyle/>
          <a:p>
            <a:pPr marL="304800" indent="-285750">
              <a:buFont typeface="Wingdings" panose="05000000000000000000" pitchFamily="2" charset="2"/>
              <a:buChar char="ü"/>
            </a:pPr>
            <a:r>
              <a:rPr lang="sl-SI" sz="1600" dirty="0"/>
              <a:t>v prvem prijavnem roku od </a:t>
            </a:r>
            <a:r>
              <a:rPr lang="sl-SI" sz="1600" b="1" dirty="0"/>
              <a:t>23. junija do 7. julija 2023</a:t>
            </a:r>
            <a:r>
              <a:rPr lang="sl-SI" sz="1600" dirty="0"/>
              <a:t>, z izjemo  UL AG študijski program</a:t>
            </a:r>
            <a:r>
              <a:rPr lang="sl-SI" sz="1600" b="1" dirty="0"/>
              <a:t> </a:t>
            </a:r>
            <a:r>
              <a:rPr lang="sl-SI" sz="1600" dirty="0"/>
              <a:t>Glasbena umetnost UN </a:t>
            </a:r>
            <a:r>
              <a:rPr lang="sl-SI" sz="1600" b="1" dirty="0"/>
              <a:t>19. maja 2023 </a:t>
            </a:r>
          </a:p>
          <a:p>
            <a:pPr marL="304800" indent="-285750">
              <a:buFont typeface="Wingdings" panose="05000000000000000000" pitchFamily="2" charset="2"/>
              <a:buChar char="ü"/>
            </a:pPr>
            <a:endParaRPr lang="sl-SI" sz="1600" dirty="0"/>
          </a:p>
          <a:p>
            <a:pPr marL="304800" indent="-285750">
              <a:buFont typeface="Wingdings" panose="05000000000000000000" pitchFamily="2" charset="2"/>
              <a:buChar char="ü"/>
            </a:pPr>
            <a:r>
              <a:rPr lang="sl-SI" sz="1600" dirty="0"/>
              <a:t>v drugem prijavnem roku od </a:t>
            </a:r>
            <a:r>
              <a:rPr lang="sl-SI" sz="1600" b="1" dirty="0"/>
              <a:t>5. do 8. septembra 2023</a:t>
            </a:r>
          </a:p>
          <a:p>
            <a:pPr marL="304800" indent="-285750">
              <a:buFont typeface="Wingdings" panose="05000000000000000000" pitchFamily="2" charset="2"/>
              <a:buChar char="ü"/>
            </a:pPr>
            <a:endParaRPr lang="sl-SI" sz="1600" b="1" dirty="0"/>
          </a:p>
          <a:p>
            <a:pPr marL="304800" indent="-285750">
              <a:buFont typeface="Wingdings" panose="05000000000000000000" pitchFamily="2" charset="2"/>
              <a:buChar char="ü"/>
            </a:pPr>
            <a:r>
              <a:rPr lang="sl-SI" sz="1600" dirty="0"/>
              <a:t>O opravljanju preizkusov posebnih nadarjenosti, sposobnosti in spretnosti v prvem roku so kandidati/-ke obveščeni/-e najmanj </a:t>
            </a:r>
            <a:r>
              <a:rPr lang="sl-SI" sz="1600" b="1" dirty="0"/>
              <a:t>pet dni pred preizkusom</a:t>
            </a:r>
            <a:r>
              <a:rPr lang="sl-SI" sz="1600" dirty="0"/>
              <a:t>, v drugem roku pa </a:t>
            </a:r>
            <a:r>
              <a:rPr lang="sl-SI" sz="1600" b="1" dirty="0"/>
              <a:t>dva dni pred preizkusom</a:t>
            </a:r>
            <a:r>
              <a:rPr lang="sl-SI" sz="1600" dirty="0"/>
              <a:t> po elektronski poti</a:t>
            </a:r>
            <a:r>
              <a:rPr lang="sl-SI" dirty="0"/>
              <a:t>.</a:t>
            </a:r>
          </a:p>
        </p:txBody>
      </p:sp>
      <p:pic>
        <p:nvPicPr>
          <p:cNvPr id="5" name="Picture 4" descr="9,053 Text Talent Stock Photos - Free &amp; Royalty-Free Stock Photos from  Dreamstime">
            <a:extLst>
              <a:ext uri="{FF2B5EF4-FFF2-40B4-BE49-F238E27FC236}">
                <a16:creationId xmlns:a16="http://schemas.microsoft.com/office/drawing/2014/main" id="{86D8DB7D-327A-40EE-AD1F-030BACA33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23" y="773375"/>
            <a:ext cx="1607428" cy="8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6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342" y="2509507"/>
            <a:ext cx="6588675" cy="1651883"/>
          </a:xfrm>
        </p:spPr>
        <p:txBody>
          <a:bodyPr/>
          <a:lstStyle/>
          <a:p>
            <a:r>
              <a:rPr lang="sl-SI" sz="3600" dirty="0"/>
              <a:t>Status kandidata s posebnim statusom in posebnimi potrebami </a:t>
            </a:r>
            <a:br>
              <a:rPr lang="sl-SI" sz="3600" dirty="0"/>
            </a:br>
            <a:br>
              <a:rPr lang="sl-SI" sz="2400" dirty="0"/>
            </a:b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7305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94B8CF-5776-41CD-8024-6650836B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Kandidati s posebnimi potrebami</a:t>
            </a:r>
            <a:endParaRPr lang="sl-SI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915206DF-31DF-486B-A11B-602D177FB6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6413C8F-2880-4FB5-81A3-61CC677C81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6212" y="882595"/>
            <a:ext cx="8389438" cy="3964043"/>
          </a:xfrm>
        </p:spPr>
        <p:txBody>
          <a:bodyPr/>
          <a:lstStyle/>
          <a:p>
            <a:r>
              <a:rPr lang="sl-SI" b="1" dirty="0"/>
              <a:t>Kandidati s posebnimi potrebami </a:t>
            </a:r>
            <a:r>
              <a:rPr lang="sl-SI" dirty="0"/>
              <a:t>so: </a:t>
            </a:r>
          </a:p>
          <a:p>
            <a:endParaRPr lang="sl-SI" dirty="0"/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dirty="0"/>
              <a:t>slepi in slabovidni kandidati oziroma kandidati z okvaro vidne funkcije, 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dirty="0"/>
              <a:t>gluhi in naglušni kandidati, 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dirty="0"/>
              <a:t>kandidati z govorno-jezikovnimi motnjami, 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dirty="0"/>
              <a:t>kandidati s primanjkljajem na posameznih področjih učenja, 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dirty="0"/>
              <a:t>gibalno ovirani kandidati, 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dirty="0"/>
              <a:t>dolgotrajno bolni kandidati, 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dirty="0"/>
              <a:t>kandidati z motnjami avtističnega spektra ter 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dirty="0"/>
              <a:t>kandidati s psihosocialnimi težavami.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endParaRPr lang="sl-SI" dirty="0"/>
          </a:p>
          <a:p>
            <a:r>
              <a:rPr lang="sl-SI" dirty="0">
                <a:solidFill>
                  <a:srgbClr val="C00000"/>
                </a:solidFill>
              </a:rPr>
              <a:t>Posebne potrebe se upoštevajo, če so nastale do zaključka srednje šole</a:t>
            </a:r>
            <a:r>
              <a:rPr lang="sl-SI" b="1" dirty="0">
                <a:solidFill>
                  <a:srgbClr val="C00000"/>
                </a:solidFill>
              </a:rPr>
              <a:t>. </a:t>
            </a:r>
            <a:endParaRPr lang="sl-SI" dirty="0">
              <a:solidFill>
                <a:srgbClr val="C00000"/>
              </a:solidFill>
            </a:endParaRPr>
          </a:p>
          <a:p>
            <a:pPr marL="311150" lvl="0" indent="-285750">
              <a:buFont typeface="Wingdings" panose="05000000000000000000" pitchFamily="2" charset="2"/>
              <a:buChar char="ü"/>
            </a:pPr>
            <a:endParaRPr lang="sl-SI" b="1" dirty="0"/>
          </a:p>
          <a:p>
            <a:pPr marL="311150" indent="-285750">
              <a:buFont typeface="Wingdings" panose="05000000000000000000" pitchFamily="2" charset="2"/>
              <a:buChar char="ü"/>
            </a:pPr>
            <a:endParaRPr lang="sl-SI" dirty="0"/>
          </a:p>
          <a:p>
            <a:endParaRPr lang="sl-SI" dirty="0"/>
          </a:p>
        </p:txBody>
      </p:sp>
      <p:pic>
        <p:nvPicPr>
          <p:cNvPr id="8194" name="Picture 2" descr="Znani so kandidati za predstavnike NVO v Svetu Vlade RS za spodbujanje  razvoja prostovoljstva, prostovoljskih in nevladnih organizacij - cnvos.si">
            <a:extLst>
              <a:ext uri="{FF2B5EF4-FFF2-40B4-BE49-F238E27FC236}">
                <a16:creationId xmlns:a16="http://schemas.microsoft.com/office/drawing/2014/main" id="{5D5745E9-992B-4AE0-9D02-607B770C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69" y="195339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20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61AF28-DA37-4591-9508-1AF73334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50" y="296250"/>
            <a:ext cx="8385000" cy="728700"/>
          </a:xfrm>
        </p:spPr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Kandidati s posebnim statusom</a:t>
            </a:r>
            <a:endParaRPr lang="sl-SI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7EEC145A-737C-49E7-AE98-0BF06C984E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C73F2AA-989D-4214-B784-25B918F50D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932" y="1113183"/>
            <a:ext cx="8254718" cy="3791330"/>
          </a:xfrm>
        </p:spPr>
        <p:txBody>
          <a:bodyPr/>
          <a:lstStyle/>
          <a:p>
            <a:r>
              <a:rPr lang="sl-SI" b="1" dirty="0"/>
              <a:t>Kandidati s posebnim statusom</a:t>
            </a:r>
            <a:r>
              <a:rPr lang="sl-SI" dirty="0"/>
              <a:t> so: </a:t>
            </a:r>
          </a:p>
          <a:p>
            <a:endParaRPr lang="sl-SI" dirty="0"/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dirty="0"/>
              <a:t>kandidati kategorizirani športniki in trenerji, 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dirty="0"/>
              <a:t>kandidati priznani umetniki in kulturniki, 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dirty="0"/>
              <a:t>kandidati, ki se udeležujejo (področnih) mednarodnih tekmovanj, 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dirty="0"/>
              <a:t>kandidati starši do začetka obveznega šolanja otroka.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endParaRPr lang="sl-SI" dirty="0"/>
          </a:p>
          <a:p>
            <a:endParaRPr lang="sl-SI" dirty="0"/>
          </a:p>
          <a:p>
            <a:pPr lvl="0"/>
            <a:r>
              <a:rPr lang="sl-SI" dirty="0">
                <a:solidFill>
                  <a:srgbClr val="C00000"/>
                </a:solidFill>
              </a:rPr>
              <a:t>Posebni statusi se upoštevajo, če so obstajali v obdobju, ki se upošteva za sprejem (3. ali 4. letnik oz. zaključek srednje šole).</a:t>
            </a:r>
          </a:p>
          <a:p>
            <a:pPr marL="311150" lvl="0" indent="-285750">
              <a:buFont typeface="Wingdings" panose="05000000000000000000" pitchFamily="2" charset="2"/>
              <a:buChar char="ü"/>
            </a:pPr>
            <a:endParaRPr lang="sl-SI" dirty="0">
              <a:solidFill>
                <a:srgbClr val="FF0000"/>
              </a:solidFill>
            </a:endParaRPr>
          </a:p>
          <a:p>
            <a:endParaRPr lang="sl-SI" dirty="0"/>
          </a:p>
          <a:p>
            <a:endParaRPr lang="sl-SI" dirty="0"/>
          </a:p>
        </p:txBody>
      </p:sp>
      <p:pic>
        <p:nvPicPr>
          <p:cNvPr id="9224" name="Picture 8" descr="Naši športniki – SVOBODNA SLOVENIJA">
            <a:extLst>
              <a:ext uri="{FF2B5EF4-FFF2-40B4-BE49-F238E27FC236}">
                <a16:creationId xmlns:a16="http://schemas.microsoft.com/office/drawing/2014/main" id="{FA51D1C3-9578-45DC-BA14-E9599C8E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46" y="1002608"/>
            <a:ext cx="2448398" cy="17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577903-7F09-4B48-949F-13A7BFC8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  <a:cs typeface="Arial" panose="020B0604020202020204" pitchFamily="34" charset="0"/>
              </a:rPr>
              <a:t>Informacije o dodelitvi posebnega statusa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28385E1D-EA71-4DD4-BA1F-82F2BB6FF2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B5944C2-76A0-45FC-9B09-54D6641438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6211" y="1216550"/>
            <a:ext cx="8121083" cy="3748487"/>
          </a:xfrm>
        </p:spPr>
        <p:txBody>
          <a:bodyPr/>
          <a:lstStyle/>
          <a:p>
            <a:pPr marL="0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/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https://www.uni-lj.si/studij/prijavno-sprejemni-postopki/kandidati-posebni-status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/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/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https://moja.um.si/bodoci-studentje/Strani/default.aspx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/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/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https://www.ung.si/sl/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/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/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https://www.upr.si/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/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/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/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6146" name="Picture 2" descr="NUJNO Obvestilo - podaljšanje roka za začasni izpis zaradi izvedbe  energetske sanacije enote Mavrica - pivka.si">
            <a:extLst>
              <a:ext uri="{FF2B5EF4-FFF2-40B4-BE49-F238E27FC236}">
                <a16:creationId xmlns:a16="http://schemas.microsoft.com/office/drawing/2014/main" id="{91EAA245-9EC1-4D01-9444-427CB8571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30" y="3061252"/>
            <a:ext cx="2076731" cy="19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1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F536B7B-415D-4F25-AF8E-42819A7BA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15" y="80702"/>
            <a:ext cx="1038582" cy="81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5197351-F9DC-4C01-9CEA-86C94BD97136}"/>
              </a:ext>
            </a:extLst>
          </p:cNvPr>
          <p:cNvSpPr txBox="1">
            <a:spLocks noChangeArrowheads="1"/>
          </p:cNvSpPr>
          <p:nvPr/>
        </p:nvSpPr>
        <p:spPr>
          <a:xfrm>
            <a:off x="1235468" y="1099891"/>
            <a:ext cx="6655920" cy="57941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VIŠJEŠOLSKI STROKOVNI ŠTUDIJ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3081C471-EB0E-4B22-891A-7AE868EF4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73" y="2365696"/>
            <a:ext cx="4166707" cy="2777804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DD772E92-A011-4C21-B4DB-530E42058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4" y="2018944"/>
            <a:ext cx="4686834" cy="3124556"/>
          </a:xfrm>
          <a:prstGeom prst="rect">
            <a:avLst/>
          </a:prstGeom>
        </p:spPr>
      </p:pic>
      <p:sp>
        <p:nvSpPr>
          <p:cNvPr id="21" name="Pravokotnik 20">
            <a:extLst>
              <a:ext uri="{FF2B5EF4-FFF2-40B4-BE49-F238E27FC236}">
                <a16:creationId xmlns:a16="http://schemas.microsoft.com/office/drawing/2014/main" id="{B8CDFA01-C11C-4B23-8759-1CBADDB6BD12}"/>
              </a:ext>
            </a:extLst>
          </p:cNvPr>
          <p:cNvSpPr/>
          <p:nvPr/>
        </p:nvSpPr>
        <p:spPr>
          <a:xfrm>
            <a:off x="9109711" y="0"/>
            <a:ext cx="34289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BB1D60AD-97E6-452C-800A-D6DF00D44E1A}"/>
              </a:ext>
            </a:extLst>
          </p:cNvPr>
          <p:cNvSpPr/>
          <p:nvPr/>
        </p:nvSpPr>
        <p:spPr>
          <a:xfrm>
            <a:off x="1" y="0"/>
            <a:ext cx="34289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24" name="Pravokotnik 23">
            <a:extLst>
              <a:ext uri="{FF2B5EF4-FFF2-40B4-BE49-F238E27FC236}">
                <a16:creationId xmlns:a16="http://schemas.microsoft.com/office/drawing/2014/main" id="{7FC5C212-688D-4756-9334-DC98974D8A91}"/>
              </a:ext>
            </a:extLst>
          </p:cNvPr>
          <p:cNvSpPr/>
          <p:nvPr/>
        </p:nvSpPr>
        <p:spPr>
          <a:xfrm rot="5400000">
            <a:off x="4541360" y="-4541360"/>
            <a:ext cx="44136" cy="912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39EA1A1D-B543-4E67-98D8-FCA9DDDD4F38}"/>
              </a:ext>
            </a:extLst>
          </p:cNvPr>
          <p:cNvSpPr/>
          <p:nvPr/>
        </p:nvSpPr>
        <p:spPr>
          <a:xfrm rot="5400000">
            <a:off x="4549932" y="569129"/>
            <a:ext cx="44136" cy="912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26" name="Pravokotnik 25">
            <a:extLst>
              <a:ext uri="{FF2B5EF4-FFF2-40B4-BE49-F238E27FC236}">
                <a16:creationId xmlns:a16="http://schemas.microsoft.com/office/drawing/2014/main" id="{0479EE73-4383-4159-B0E8-6623F847C7E3}"/>
              </a:ext>
            </a:extLst>
          </p:cNvPr>
          <p:cNvSpPr/>
          <p:nvPr/>
        </p:nvSpPr>
        <p:spPr>
          <a:xfrm>
            <a:off x="2116263" y="1664681"/>
            <a:ext cx="55565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Predstavitev prijavno-izbirnega postopka v študijskem letu 2023/2024</a:t>
            </a:r>
            <a:endParaRPr lang="sl-SI" sz="1050" dirty="0"/>
          </a:p>
        </p:txBody>
      </p:sp>
    </p:spTree>
    <p:extLst>
      <p:ext uri="{BB962C8B-B14F-4D97-AF65-F5344CB8AC3E}">
        <p14:creationId xmlns:p14="http://schemas.microsoft.com/office/powerpoint/2010/main" val="2740329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9E99C561-9DD0-464A-937D-70A5989103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38" y="1594948"/>
            <a:ext cx="2298749" cy="1600901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7AE8541-2E48-4F05-9AC3-D89A5468F88D}"/>
              </a:ext>
            </a:extLst>
          </p:cNvPr>
          <p:cNvSpPr txBox="1">
            <a:spLocks noChangeArrowheads="1"/>
          </p:cNvSpPr>
          <p:nvPr/>
        </p:nvSpPr>
        <p:spPr>
          <a:xfrm>
            <a:off x="1801352" y="723658"/>
            <a:ext cx="5829300" cy="41818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VIŠJEŠOLSKI STROKOVNI ŠTUDIJ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4171ABAF-FDA6-4629-9EDC-1DEC778B15CB}"/>
              </a:ext>
            </a:extLst>
          </p:cNvPr>
          <p:cNvSpPr/>
          <p:nvPr/>
        </p:nvSpPr>
        <p:spPr>
          <a:xfrm>
            <a:off x="200301" y="1507224"/>
            <a:ext cx="5920286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sl-SI" sz="21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33 ŠTUDIJSKIH PROGRAMOV (2023/2024):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pretežno tehnika in storitvena dejavnost,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6 raven izobrazbe – kratki cikel,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študijski programi nudijo veliko izbirnih predmetov in modulov.</a:t>
            </a:r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87AC9B2E-86A5-4DF1-9EF2-C11FDA76011F}"/>
              </a:ext>
            </a:extLst>
          </p:cNvPr>
          <p:cNvSpPr/>
          <p:nvPr/>
        </p:nvSpPr>
        <p:spPr>
          <a:xfrm>
            <a:off x="209436" y="2875123"/>
            <a:ext cx="6339672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sl-SI" sz="21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PRAKTIČNO USMERJEN ŠTUDIJ: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40 % študija = 800 ur praktičnega izobraževanja v podjetju,</a:t>
            </a:r>
            <a:endParaRPr lang="sl-SI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praktično izobraževanje = stik z delodajalci, zaposlitev,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l-SI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teoretično in praktično znanje za reševanje konkretnih nalog</a:t>
            </a:r>
            <a:r>
              <a:rPr lang="sl-SI" sz="15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9E3824CF-0B2E-4736-8230-C6B12D6D6FBE}"/>
              </a:ext>
            </a:extLst>
          </p:cNvPr>
          <p:cNvSpPr/>
          <p:nvPr/>
        </p:nvSpPr>
        <p:spPr>
          <a:xfrm>
            <a:off x="6479536" y="2082678"/>
            <a:ext cx="16097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LETI = 120 KT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666BF52-BE17-47C1-9546-E06D2F06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044" y="49967"/>
            <a:ext cx="1038582" cy="81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A00EFE00-551D-4EF4-A44A-5B8B14201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436" y="1774770"/>
            <a:ext cx="4978145" cy="33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6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40DD3B-CB56-464A-BC2F-16A79D99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50" y="296249"/>
            <a:ext cx="8385000" cy="1150887"/>
          </a:xfrm>
        </p:spPr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Razpis za vpis v dodiplomske in enovite magistre študijske programe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278881D7-09B5-41EB-9F35-C8B0009805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20BC108-4236-4F58-A952-896B0DE353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6211" y="1447137"/>
            <a:ext cx="7815681" cy="1150888"/>
          </a:xfrm>
        </p:spPr>
        <p:txBody>
          <a:bodyPr/>
          <a:lstStyle/>
          <a:p>
            <a:endParaRPr lang="sl-SI" sz="1400" dirty="0"/>
          </a:p>
          <a:p>
            <a:r>
              <a:rPr lang="sl-SI" sz="1600" dirty="0">
                <a:cs typeface="Arial" panose="020B0604020202020204" pitchFamily="34" charset="0"/>
              </a:rPr>
              <a:t>Razpis za vpis 2023/2024 - elektronska publikacija na portalu </a:t>
            </a:r>
            <a:r>
              <a:rPr lang="sl-SI" sz="1600" dirty="0" err="1">
                <a:cs typeface="Arial" panose="020B0604020202020204" pitchFamily="34" charset="0"/>
              </a:rPr>
              <a:t>eVŠ</a:t>
            </a:r>
            <a:r>
              <a:rPr lang="sl-SI" sz="1600" dirty="0">
                <a:cs typeface="Arial" panose="020B0604020202020204" pitchFamily="34" charset="0"/>
              </a:rPr>
              <a:t>, 3. februar 2023 </a:t>
            </a:r>
            <a:r>
              <a:rPr lang="sl-SI" sz="1600" dirty="0">
                <a:cs typeface="Arial" panose="020B0604020202020204" pitchFamily="34" charset="0"/>
                <a:hlinkClick r:id="rId2"/>
              </a:rPr>
              <a:t>https://portal.evs.gov.si/razpisi-za-vpis-javni-koncesionirani</a:t>
            </a:r>
            <a:endParaRPr lang="sl-SI" sz="1600" dirty="0"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46F49DF-F8BC-43E8-B82F-A8C94DFBC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712" y="2661609"/>
            <a:ext cx="4273553" cy="224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129565C-FE74-419A-A1B1-C3A39D712E6D}"/>
              </a:ext>
            </a:extLst>
          </p:cNvPr>
          <p:cNvSpPr txBox="1">
            <a:spLocks noChangeArrowheads="1"/>
          </p:cNvSpPr>
          <p:nvPr/>
        </p:nvSpPr>
        <p:spPr>
          <a:xfrm>
            <a:off x="1468706" y="260132"/>
            <a:ext cx="5829300" cy="41818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2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VIŠJEŠOLSKI ŠTUDIJSKI PROGRAMI</a:t>
            </a:r>
            <a:endParaRPr lang="en-US" sz="21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741490" y="976029"/>
            <a:ext cx="55565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izobraževanje je razpisanih 33 različnih študijskih  programov:</a:t>
            </a:r>
            <a:endParaRPr lang="sl-SI" sz="105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814472" y="1269721"/>
          <a:ext cx="2705276" cy="3550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05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79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2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Avtoservisni menedžment</a:t>
                      </a:r>
                    </a:p>
                    <a:p>
                      <a:pPr marL="330200" indent="-285750" algn="l" defTabSz="914400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Balet</a:t>
                      </a:r>
                    </a:p>
                    <a:p>
                      <a:pPr marL="330200" indent="-285750" algn="l" defTabSz="914400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Bionika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Ekonomist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Elektroenergetika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Elektrotehnika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Fotografija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 err="1">
                          <a:solidFill>
                            <a:schemeClr val="tx1"/>
                          </a:solidFill>
                          <a:effectLst/>
                        </a:rPr>
                        <a:t>Geotehnologija</a:t>
                      </a: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 in rudarstvo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Gostinstvo in turizem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Gozdarstvo in lovstvo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Gradbeništvo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Hortikultura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Informatika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Komerciala (Doba) - zasebni program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Lesarstvo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Logistično inženirstvo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Kozmetika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Medijska produkcija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592731" y="1273093"/>
          <a:ext cx="3218849" cy="36094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18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 err="1">
                          <a:solidFill>
                            <a:schemeClr val="tx1"/>
                          </a:solidFill>
                          <a:effectLst/>
                        </a:rPr>
                        <a:t>Mehatronika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 err="1">
                          <a:solidFill>
                            <a:schemeClr val="tx1"/>
                          </a:solidFill>
                          <a:effectLst/>
                        </a:rPr>
                        <a:t>Naravovarstvo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Oblikovanje materialov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Organizator socialne mreže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Poslovni sekretar</a:t>
                      </a:r>
                    </a:p>
                    <a:p>
                      <a:pPr marL="330200" indent="-285750" algn="l" defTabSz="914400" rtl="0" eaLnBrk="1" latinLnBrk="0" hangingPunct="1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Računalništvo – zasebni program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Strojništvo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Snovanje vizualnih komunikacij in trženja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Telekomunikacije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Upravljanje podeželja in krajine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Varstvo okolja in komunala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Živilstvo in prehrana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Varovanje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 err="1">
                          <a:solidFill>
                            <a:schemeClr val="tx1"/>
                          </a:solidFill>
                          <a:effectLst/>
                        </a:rPr>
                        <a:t>Velnes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30200" indent="-28575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 err="1">
                          <a:solidFill>
                            <a:schemeClr val="tx1"/>
                          </a:solidFill>
                          <a:effectLst/>
                        </a:rPr>
                        <a:t>Velnes</a:t>
                      </a: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 (Doba) - zasebni program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4445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  <a:p>
                      <a:pPr marL="4445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4445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Pravokotnik 10">
            <a:extLst>
              <a:ext uri="{FF2B5EF4-FFF2-40B4-BE49-F238E27FC236}">
                <a16:creationId xmlns:a16="http://schemas.microsoft.com/office/drawing/2014/main" id="{84631CB8-754C-4B78-A747-519C40ADD007}"/>
              </a:ext>
            </a:extLst>
          </p:cNvPr>
          <p:cNvSpPr/>
          <p:nvPr/>
        </p:nvSpPr>
        <p:spPr>
          <a:xfrm>
            <a:off x="9109711" y="0"/>
            <a:ext cx="34289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5CECA2B5-4399-4B0E-8EAF-3D178E8D9F19}"/>
              </a:ext>
            </a:extLst>
          </p:cNvPr>
          <p:cNvSpPr/>
          <p:nvPr/>
        </p:nvSpPr>
        <p:spPr>
          <a:xfrm>
            <a:off x="1" y="0"/>
            <a:ext cx="34289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6894F1D7-5C49-4CF4-94EB-B8B6A3C3FC3A}"/>
              </a:ext>
            </a:extLst>
          </p:cNvPr>
          <p:cNvSpPr/>
          <p:nvPr/>
        </p:nvSpPr>
        <p:spPr>
          <a:xfrm rot="5400000">
            <a:off x="4541360" y="-4541360"/>
            <a:ext cx="44136" cy="912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D195B2C9-4AFD-40D8-AAB8-671B5853D541}"/>
              </a:ext>
            </a:extLst>
          </p:cNvPr>
          <p:cNvSpPr/>
          <p:nvPr/>
        </p:nvSpPr>
        <p:spPr>
          <a:xfrm rot="5400000">
            <a:off x="4549932" y="569129"/>
            <a:ext cx="44136" cy="912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</p:spTree>
    <p:extLst>
      <p:ext uri="{BB962C8B-B14F-4D97-AF65-F5344CB8AC3E}">
        <p14:creationId xmlns:p14="http://schemas.microsoft.com/office/powerpoint/2010/main" val="2512437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E578841-0B0C-4DCC-B91B-736DBB8A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07" y="75974"/>
            <a:ext cx="1038582" cy="81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avokotnik 7">
            <a:extLst>
              <a:ext uri="{FF2B5EF4-FFF2-40B4-BE49-F238E27FC236}">
                <a16:creationId xmlns:a16="http://schemas.microsoft.com/office/drawing/2014/main" id="{7572333A-FFD1-43B2-860B-7E0468FC5146}"/>
              </a:ext>
            </a:extLst>
          </p:cNvPr>
          <p:cNvSpPr/>
          <p:nvPr/>
        </p:nvSpPr>
        <p:spPr>
          <a:xfrm>
            <a:off x="449179" y="820294"/>
            <a:ext cx="762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sl-SI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RAZPIS ZA VPIS V VIŠJEŠOLSKO STROKOVNO IZOBRAŽEVANJE </a:t>
            </a:r>
          </a:p>
          <a:p>
            <a:pPr algn="ctr" eaLnBrk="0" hangingPunct="0"/>
            <a:r>
              <a:rPr lang="sl-SI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ŠTUDIJSKEM LETU 2023/24</a:t>
            </a:r>
          </a:p>
        </p:txBody>
      </p:sp>
      <p:sp>
        <p:nvSpPr>
          <p:cNvPr id="24" name="Naslov 1">
            <a:extLst>
              <a:ext uri="{FF2B5EF4-FFF2-40B4-BE49-F238E27FC236}">
                <a16:creationId xmlns:a16="http://schemas.microsoft.com/office/drawing/2014/main" id="{64246F7A-68B8-4AE4-B613-AFCE2F7AD98B}"/>
              </a:ext>
            </a:extLst>
          </p:cNvPr>
          <p:cNvSpPr txBox="1">
            <a:spLocks/>
          </p:cNvSpPr>
          <p:nvPr/>
        </p:nvSpPr>
        <p:spPr>
          <a:xfrm>
            <a:off x="582526" y="1549534"/>
            <a:ext cx="4768741" cy="119839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INFORMATIVNI DAN: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petek, </a:t>
            </a:r>
            <a:r>
              <a:rPr lang="sl-SI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februar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sobota</a:t>
            </a:r>
            <a:r>
              <a:rPr lang="sl-SI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februar 2023</a:t>
            </a:r>
          </a:p>
          <a:p>
            <a:endParaRPr lang="sl-SI" sz="2100" b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sl-SI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id="{CF083F7A-0F38-4EF9-94AD-2CAB51AC7668}"/>
              </a:ext>
            </a:extLst>
          </p:cNvPr>
          <p:cNvSpPr txBox="1">
            <a:spLocks/>
          </p:cNvSpPr>
          <p:nvPr/>
        </p:nvSpPr>
        <p:spPr>
          <a:xfrm>
            <a:off x="564519" y="3354878"/>
            <a:ext cx="6506545" cy="119839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PRIJAVNI ROKI: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prijavni rok: </a:t>
            </a:r>
            <a:r>
              <a:rPr lang="sl-SI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20. februarja do 17. marca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prijavni rok: </a:t>
            </a:r>
            <a:r>
              <a:rPr lang="sl-SI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25. avgusta do 31. avgusta 2023</a:t>
            </a:r>
          </a:p>
          <a:p>
            <a:endParaRPr lang="sl-SI" sz="1800" b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sl-SI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25ECA3D8-930B-45B0-87CB-0A6C91343D8B}"/>
              </a:ext>
            </a:extLst>
          </p:cNvPr>
          <p:cNvSpPr/>
          <p:nvPr/>
        </p:nvSpPr>
        <p:spPr>
          <a:xfrm>
            <a:off x="511253" y="4402062"/>
            <a:ext cx="82976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500" dirty="0"/>
              <a:t>Postopek prijave v višje strokovne šole za redni in izredni študij poteka preko </a:t>
            </a:r>
            <a:r>
              <a:rPr lang="sl-SI" sz="1500" dirty="0">
                <a:hlinkClick r:id="rId3"/>
              </a:rPr>
              <a:t>Višješolske prijavne službe</a:t>
            </a:r>
            <a:r>
              <a:rPr lang="sl-SI" sz="1500" dirty="0"/>
              <a:t> s sedežem na Šolskem centru Celje. 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C80E886-EA5B-49AF-A417-CBDC13CB840E}"/>
              </a:ext>
            </a:extLst>
          </p:cNvPr>
          <p:cNvSpPr/>
          <p:nvPr/>
        </p:nvSpPr>
        <p:spPr>
          <a:xfrm>
            <a:off x="511254" y="2495668"/>
            <a:ext cx="829761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42900" algn="l"/>
              </a:tabLst>
            </a:pPr>
            <a:r>
              <a:rPr lang="sl-SI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Informacije o načinu izvedbe, natančnih terminih in ustreznih povezavah vseh višjih strokovnih šol bodo objavljene na spletnih straneh višjih strokovnih šol in Skupnosti višjih strokovnih šol Republike Slovenije na povezavi </a:t>
            </a:r>
            <a:r>
              <a:rPr lang="sl-SI" sz="135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https://www.skupnost-vss.si/informativni-dnevi-2023/</a:t>
            </a:r>
            <a:r>
              <a:rPr lang="sl-SI" sz="135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135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BDCEE28-6CAD-4014-A437-77AC50A17BFB}"/>
              </a:ext>
            </a:extLst>
          </p:cNvPr>
          <p:cNvSpPr/>
          <p:nvPr/>
        </p:nvSpPr>
        <p:spPr>
          <a:xfrm>
            <a:off x="564519" y="1522325"/>
            <a:ext cx="3122444" cy="8945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DDB779D4-90D9-48D6-B6FA-735F139BF7A0}"/>
              </a:ext>
            </a:extLst>
          </p:cNvPr>
          <p:cNvSpPr/>
          <p:nvPr/>
        </p:nvSpPr>
        <p:spPr>
          <a:xfrm>
            <a:off x="564519" y="3401288"/>
            <a:ext cx="5764975" cy="8945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8AB9147C-8288-42EA-9B05-AE1B8028B9C9}"/>
              </a:ext>
            </a:extLst>
          </p:cNvPr>
          <p:cNvSpPr/>
          <p:nvPr/>
        </p:nvSpPr>
        <p:spPr>
          <a:xfrm>
            <a:off x="9109711" y="0"/>
            <a:ext cx="34289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8B56CF19-7BBC-46D5-A40E-2DEC6FF79CE2}"/>
              </a:ext>
            </a:extLst>
          </p:cNvPr>
          <p:cNvSpPr/>
          <p:nvPr/>
        </p:nvSpPr>
        <p:spPr>
          <a:xfrm>
            <a:off x="1" y="0"/>
            <a:ext cx="34289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1CC3B5F0-756A-4CBC-8C68-68EA9103D6F8}"/>
              </a:ext>
            </a:extLst>
          </p:cNvPr>
          <p:cNvSpPr/>
          <p:nvPr/>
        </p:nvSpPr>
        <p:spPr>
          <a:xfrm rot="5400000">
            <a:off x="4541360" y="-4541360"/>
            <a:ext cx="44136" cy="912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E0EFE6C2-3C68-4B63-ADA5-9976E4225E88}"/>
              </a:ext>
            </a:extLst>
          </p:cNvPr>
          <p:cNvSpPr/>
          <p:nvPr/>
        </p:nvSpPr>
        <p:spPr>
          <a:xfrm rot="5400000">
            <a:off x="4549932" y="569129"/>
            <a:ext cx="44136" cy="912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</p:spTree>
    <p:extLst>
      <p:ext uri="{BB962C8B-B14F-4D97-AF65-F5344CB8AC3E}">
        <p14:creationId xmlns:p14="http://schemas.microsoft.com/office/powerpoint/2010/main" val="1742720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AB923E86-1591-4D45-8A8C-901DFB6D9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84" y="44043"/>
            <a:ext cx="1038582" cy="81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2CADB719-D443-49D4-A0E9-9534573C726B}"/>
              </a:ext>
            </a:extLst>
          </p:cNvPr>
          <p:cNvSpPr/>
          <p:nvPr/>
        </p:nvSpPr>
        <p:spPr>
          <a:xfrm>
            <a:off x="464381" y="1518788"/>
            <a:ext cx="7121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sl-SI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PREIZKUS POSEBNE NADARJENOSTI OZ. PSIHOFIZIČNESPOSOBNOSTI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3CEC854F-A0C8-40EF-AAFD-2FD79EC0B332}"/>
              </a:ext>
            </a:extLst>
          </p:cNvPr>
          <p:cNvSpPr/>
          <p:nvPr/>
        </p:nvSpPr>
        <p:spPr>
          <a:xfrm>
            <a:off x="3253316" y="1891646"/>
            <a:ext cx="2968853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Balet</a:t>
            </a: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Fotografija</a:t>
            </a: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Medijska produkcija</a:t>
            </a: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Oblikovanje materialov</a:t>
            </a: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Organizator socialne mreže </a:t>
            </a:r>
          </a:p>
        </p:txBody>
      </p:sp>
      <p:pic>
        <p:nvPicPr>
          <p:cNvPr id="12" name="Picture 2" descr="http://images.techhive.com/images/article/2014/08/talent_skill_hiring_recruiting_thinkstock_188065235-100409940-primary.idge.jpg">
            <a:extLst>
              <a:ext uri="{FF2B5EF4-FFF2-40B4-BE49-F238E27FC236}">
                <a16:creationId xmlns:a16="http://schemas.microsoft.com/office/drawing/2014/main" id="{61A369F4-A4FC-48D6-A297-652E03D07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8" y="1941574"/>
            <a:ext cx="2539461" cy="1304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otnik 7">
            <a:extLst>
              <a:ext uri="{FF2B5EF4-FFF2-40B4-BE49-F238E27FC236}">
                <a16:creationId xmlns:a16="http://schemas.microsoft.com/office/drawing/2014/main" id="{2BD6147C-CF88-4699-98F3-F81A8871FBD4}"/>
              </a:ext>
            </a:extLst>
          </p:cNvPr>
          <p:cNvSpPr/>
          <p:nvPr/>
        </p:nvSpPr>
        <p:spPr>
          <a:xfrm>
            <a:off x="449179" y="820294"/>
            <a:ext cx="762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sl-SI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RAZPIS ZA VPIS V VIŠJEŠOLSKO STROKOVNO IZOBRAŽEVANJE </a:t>
            </a:r>
          </a:p>
          <a:p>
            <a:pPr algn="ctr" eaLnBrk="0" hangingPunct="0"/>
            <a:r>
              <a:rPr lang="sl-SI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ŠTUDIJSKEM LETU 2022/23</a:t>
            </a:r>
          </a:p>
        </p:txBody>
      </p:sp>
      <p:sp>
        <p:nvSpPr>
          <p:cNvPr id="2" name="Pravokotnik 1"/>
          <p:cNvSpPr/>
          <p:nvPr/>
        </p:nvSpPr>
        <p:spPr>
          <a:xfrm>
            <a:off x="464381" y="3469422"/>
            <a:ext cx="7963185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sl-SI" sz="1050" dirty="0">
                <a:latin typeface="Arial" panose="020B0604020202020204" pitchFamily="34" charset="0"/>
                <a:cs typeface="Arial" panose="020B0604020202020204" pitchFamily="34" charset="0"/>
              </a:rPr>
              <a:t>VSŠ dobijo (s strani Višješolske prijavne službe) seznam kandidatov, prijavljenih v omenjene  študijske programe, ki jih povabijo na opravljanje preizkusa/testiranja: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l-SI" sz="1050" b="1" dirty="0">
                <a:latin typeface="Arial" panose="020B0604020202020204" pitchFamily="34" charset="0"/>
                <a:cs typeface="Arial" panose="020B0604020202020204" pitchFamily="34" charset="0"/>
              </a:rPr>
              <a:t>v prvem roku do 15. junija in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l-SI" sz="1050" b="1" dirty="0">
                <a:latin typeface="Arial" panose="020B0604020202020204" pitchFamily="34" charset="0"/>
                <a:cs typeface="Arial" panose="020B0604020202020204" pitchFamily="34" charset="0"/>
              </a:rPr>
              <a:t>drugem roku do 8. septembra 2023.</a:t>
            </a:r>
          </a:p>
          <a:p>
            <a:endParaRPr lang="sl-SI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050" i="1" dirty="0">
                <a:latin typeface="Arial" panose="020B0604020202020204" pitchFamily="34" charset="0"/>
                <a:cs typeface="Arial" panose="020B0604020202020204" pitchFamily="34" charset="0"/>
              </a:rPr>
              <a:t>V primeru omejitve vpisa se upošteva točkovanje, ki je navedeno v objavi posamezne šole.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0AF9532A-35D1-46DF-A469-8E0DC3FC7951}"/>
              </a:ext>
            </a:extLst>
          </p:cNvPr>
          <p:cNvSpPr/>
          <p:nvPr/>
        </p:nvSpPr>
        <p:spPr>
          <a:xfrm>
            <a:off x="9109711" y="0"/>
            <a:ext cx="34289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C229D6CD-496C-4BDA-9D94-7CDE7A37EB98}"/>
              </a:ext>
            </a:extLst>
          </p:cNvPr>
          <p:cNvSpPr/>
          <p:nvPr/>
        </p:nvSpPr>
        <p:spPr>
          <a:xfrm>
            <a:off x="1" y="0"/>
            <a:ext cx="34289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339C7E06-F44C-43B5-B848-A0B69621287A}"/>
              </a:ext>
            </a:extLst>
          </p:cNvPr>
          <p:cNvSpPr/>
          <p:nvPr/>
        </p:nvSpPr>
        <p:spPr>
          <a:xfrm rot="5400000">
            <a:off x="4541360" y="-4541360"/>
            <a:ext cx="44136" cy="912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75DE0585-7E65-4539-A73B-1C9A63287414}"/>
              </a:ext>
            </a:extLst>
          </p:cNvPr>
          <p:cNvSpPr/>
          <p:nvPr/>
        </p:nvSpPr>
        <p:spPr>
          <a:xfrm rot="5400000">
            <a:off x="4549932" y="569129"/>
            <a:ext cx="44136" cy="912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</p:spTree>
    <p:extLst>
      <p:ext uri="{BB962C8B-B14F-4D97-AF65-F5344CB8AC3E}">
        <p14:creationId xmlns:p14="http://schemas.microsoft.com/office/powerpoint/2010/main" val="832720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6B5E93CE-98CA-4433-B142-DA49F7DDA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87" y="92064"/>
            <a:ext cx="1038582" cy="81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A897CC32-6F4B-4BEA-ACE9-E8493076AEA2}"/>
              </a:ext>
            </a:extLst>
          </p:cNvPr>
          <p:cNvSpPr txBox="1">
            <a:spLocks/>
          </p:cNvSpPr>
          <p:nvPr/>
        </p:nvSpPr>
        <p:spPr>
          <a:xfrm>
            <a:off x="3866184" y="1765934"/>
            <a:ext cx="4964686" cy="184989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57175" indent="-257175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sl-SI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20. februarja do 17. marca 2023 </a:t>
            </a:r>
            <a:r>
              <a:rPr lang="sl-SI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l-S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prvi prijavni rok</a:t>
            </a:r>
          </a:p>
          <a:p>
            <a:pPr marL="257175" indent="-257175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sl-S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Višje strokovne šole bodo kandidate </a:t>
            </a:r>
            <a:r>
              <a:rPr lang="sl-SI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15. junija 2023 </a:t>
            </a:r>
            <a:r>
              <a:rPr lang="sl-S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obvestile o roku za opravljanje preizkusa posebne nadarjenosti oz. psihofizične sposobnosti.</a:t>
            </a:r>
          </a:p>
          <a:p>
            <a:pPr marL="257175" indent="-257175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sl-SI" sz="1500" b="1" dirty="0">
                <a:latin typeface="Arial" panose="020B0604020202020204" pitchFamily="34" charset="0"/>
                <a:cs typeface="Arial" panose="020B0604020202020204" pitchFamily="34" charset="0"/>
              </a:rPr>
              <a:t>do 21. julija 2023 </a:t>
            </a:r>
            <a:r>
              <a:rPr lang="sl-SI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l-S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izid izbirnega postopka na 1. roku</a:t>
            </a:r>
          </a:p>
          <a:p>
            <a:pPr marL="257175" indent="-257175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sl-SI" sz="1500" b="1" dirty="0">
                <a:latin typeface="Arial" panose="020B0604020202020204" pitchFamily="34" charset="0"/>
                <a:cs typeface="Arial" panose="020B0604020202020204" pitchFamily="34" charset="0"/>
              </a:rPr>
              <a:t>do 22. avgusta 2023 </a:t>
            </a:r>
            <a:r>
              <a:rPr lang="sl-S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vpis kandidatov, sprejetih na 1. roku</a:t>
            </a:r>
            <a:br>
              <a:rPr lang="sl-S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BF953D82-7109-4121-96B6-C79E6BF2911E}"/>
              </a:ext>
            </a:extLst>
          </p:cNvPr>
          <p:cNvSpPr/>
          <p:nvPr/>
        </p:nvSpPr>
        <p:spPr>
          <a:xfrm>
            <a:off x="1855878" y="1196965"/>
            <a:ext cx="4964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PRIJAVNI ROK – POMEMBNI DATUMI: 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5348056F-06A8-44A3-9A05-EE7095AFD097}"/>
              </a:ext>
            </a:extLst>
          </p:cNvPr>
          <p:cNvSpPr/>
          <p:nvPr/>
        </p:nvSpPr>
        <p:spPr>
          <a:xfrm>
            <a:off x="3242896" y="712409"/>
            <a:ext cx="2346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 JE VEDETI</a:t>
            </a:r>
            <a:endParaRPr lang="sl-SI" sz="1800" b="1" dirty="0">
              <a:solidFill>
                <a:schemeClr val="accent5"/>
              </a:solidFill>
            </a:endParaRP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48DCDB56-9FAE-4401-90E1-E2711B78C282}"/>
              </a:ext>
            </a:extLst>
          </p:cNvPr>
          <p:cNvSpPr/>
          <p:nvPr/>
        </p:nvSpPr>
        <p:spPr>
          <a:xfrm>
            <a:off x="9109711" y="0"/>
            <a:ext cx="34289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63D6AFA0-E126-4211-8629-B0B3748E3288}"/>
              </a:ext>
            </a:extLst>
          </p:cNvPr>
          <p:cNvSpPr/>
          <p:nvPr/>
        </p:nvSpPr>
        <p:spPr>
          <a:xfrm>
            <a:off x="1" y="0"/>
            <a:ext cx="34289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AE5374DF-16CD-43D1-828F-C2FC8358A25D}"/>
              </a:ext>
            </a:extLst>
          </p:cNvPr>
          <p:cNvSpPr/>
          <p:nvPr/>
        </p:nvSpPr>
        <p:spPr>
          <a:xfrm rot="5400000">
            <a:off x="4541360" y="-4541360"/>
            <a:ext cx="44136" cy="912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2CB6EFA2-4C7E-4E43-91D0-B6EA2CAB3F2D}"/>
              </a:ext>
            </a:extLst>
          </p:cNvPr>
          <p:cNvSpPr/>
          <p:nvPr/>
        </p:nvSpPr>
        <p:spPr>
          <a:xfrm rot="5400000">
            <a:off x="4549932" y="569129"/>
            <a:ext cx="44136" cy="912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id="{C24388F0-27EB-457A-B002-C2C0E6E95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" y="1808938"/>
            <a:ext cx="3815498" cy="25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0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FA7D07D-6F63-4AEF-8310-2204941A4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39" y="76056"/>
            <a:ext cx="1038582" cy="81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A35AC476-4612-469D-9D8E-A7F5A4E7AB05}"/>
              </a:ext>
            </a:extLst>
          </p:cNvPr>
          <p:cNvSpPr/>
          <p:nvPr/>
        </p:nvSpPr>
        <p:spPr>
          <a:xfrm>
            <a:off x="2623702" y="768639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 JE VEDETI</a:t>
            </a:r>
            <a:endParaRPr lang="sl-SI" sz="1800" b="1" dirty="0">
              <a:solidFill>
                <a:schemeClr val="accent1"/>
              </a:solidFill>
            </a:endParaRP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0981E227-0DAB-4B8C-B298-E8CDB6179503}"/>
              </a:ext>
            </a:extLst>
          </p:cNvPr>
          <p:cNvSpPr txBox="1">
            <a:spLocks/>
          </p:cNvSpPr>
          <p:nvPr/>
        </p:nvSpPr>
        <p:spPr>
          <a:xfrm>
            <a:off x="294257" y="2876606"/>
            <a:ext cx="4953057" cy="16982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sl-SI" sz="15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</a:t>
            </a:r>
            <a:r>
              <a:rPr lang="sl-SI" sz="1575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stopenjskega študija</a:t>
            </a:r>
            <a:r>
              <a:rPr lang="sl-SI" sz="15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               najprej višja, nato visoka.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sl-SI" sz="15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VSŠ daje praktična in aplikativna znanja                     (800 ur praktičnega izobraževanja).</a:t>
            </a:r>
            <a:br>
              <a:rPr lang="sl-SI" sz="15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85BE8AF6-C8B3-4AC7-AAAE-D70E724FC1AE}"/>
              </a:ext>
            </a:extLst>
          </p:cNvPr>
          <p:cNvSpPr/>
          <p:nvPr/>
        </p:nvSpPr>
        <p:spPr>
          <a:xfrm>
            <a:off x="9109711" y="0"/>
            <a:ext cx="34289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7843CFC1-6487-40DC-9BBE-2E136D711540}"/>
              </a:ext>
            </a:extLst>
          </p:cNvPr>
          <p:cNvSpPr/>
          <p:nvPr/>
        </p:nvSpPr>
        <p:spPr>
          <a:xfrm>
            <a:off x="1" y="0"/>
            <a:ext cx="34289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08A12B03-F039-4620-B645-B469EE8CBA52}"/>
              </a:ext>
            </a:extLst>
          </p:cNvPr>
          <p:cNvSpPr/>
          <p:nvPr/>
        </p:nvSpPr>
        <p:spPr>
          <a:xfrm rot="5400000">
            <a:off x="4541360" y="-4541360"/>
            <a:ext cx="44136" cy="912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2C1108B1-CB46-4EB6-B81E-F718CC6E03A8}"/>
              </a:ext>
            </a:extLst>
          </p:cNvPr>
          <p:cNvSpPr/>
          <p:nvPr/>
        </p:nvSpPr>
        <p:spPr>
          <a:xfrm rot="5400000">
            <a:off x="4549932" y="569129"/>
            <a:ext cx="44136" cy="912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4919114-4E94-4188-83AE-9926C5001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471" y="2748288"/>
            <a:ext cx="3595949" cy="2330282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06AEE1A-C124-4263-969C-EF96D6F211E9}"/>
              </a:ext>
            </a:extLst>
          </p:cNvPr>
          <p:cNvSpPr txBox="1"/>
          <p:nvPr/>
        </p:nvSpPr>
        <p:spPr>
          <a:xfrm>
            <a:off x="294257" y="1301216"/>
            <a:ext cx="780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sl-SI" sz="15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Možna oddaja prijave za vpis v višje in visoko šolstvo hkrati</a:t>
            </a:r>
            <a:r>
              <a:rPr lang="sl-SI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0EF29E5C-C0E6-4672-BCD5-C5FE940407D5}"/>
              </a:ext>
            </a:extLst>
          </p:cNvPr>
          <p:cNvSpPr txBox="1"/>
          <p:nvPr/>
        </p:nvSpPr>
        <p:spPr>
          <a:xfrm>
            <a:off x="294257" y="1750690"/>
            <a:ext cx="780522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sl-SI" sz="1575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Prednost</a:t>
            </a:r>
            <a:r>
              <a:rPr lang="sl-SI" sz="15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 vpisu imajo kandidati, ki se prvič vpisujejo.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4D4620C8-B02B-438D-8FC2-6F438A0E0709}"/>
              </a:ext>
            </a:extLst>
          </p:cNvPr>
          <p:cNvSpPr txBox="1"/>
          <p:nvPr/>
        </p:nvSpPr>
        <p:spPr>
          <a:xfrm>
            <a:off x="294257" y="2218798"/>
            <a:ext cx="89069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sl-SI" sz="15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Kdor je bil že </a:t>
            </a:r>
            <a:r>
              <a:rPr lang="sl-SI" sz="1575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leta </a:t>
            </a:r>
            <a:r>
              <a:rPr lang="sl-SI" sz="15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vpisan v študijski program višjega ali visokega šolstva, se ne more vpisati  v REDNI študij višjega šolstva.</a:t>
            </a:r>
          </a:p>
        </p:txBody>
      </p:sp>
    </p:spTree>
    <p:extLst>
      <p:ext uri="{BB962C8B-B14F-4D97-AF65-F5344CB8AC3E}">
        <p14:creationId xmlns:p14="http://schemas.microsoft.com/office/powerpoint/2010/main" val="2758868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AD531F0-D93B-4884-A8B4-452497EE8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78" y="108316"/>
            <a:ext cx="1038582" cy="81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29D9687-75BD-4C1F-B87D-C5FC42B9C97F}"/>
              </a:ext>
            </a:extLst>
          </p:cNvPr>
          <p:cNvSpPr txBox="1"/>
          <p:nvPr/>
        </p:nvSpPr>
        <p:spPr>
          <a:xfrm>
            <a:off x="2163532" y="1206610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KANDIDATI S POSEBNIMI POTREBAMI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5BD2A8DB-755B-49E6-A7A0-CB55EFD9890A}"/>
              </a:ext>
            </a:extLst>
          </p:cNvPr>
          <p:cNvSpPr/>
          <p:nvPr/>
        </p:nvSpPr>
        <p:spPr>
          <a:xfrm>
            <a:off x="4077893" y="1806781"/>
            <a:ext cx="4576716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Posebna prošnja + </a:t>
            </a:r>
            <a:r>
              <a:rPr lang="sl-SI" sz="1800" b="1" dirty="0">
                <a:latin typeface="Arial" panose="020B0604020202020204" pitchFamily="34" charset="0"/>
                <a:cs typeface="Arial" panose="020B0604020202020204" pitchFamily="34" charset="0"/>
              </a:rPr>
              <a:t>ustrezna dokazila 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(do 14. julija 2023). </a:t>
            </a:r>
          </a:p>
          <a:p>
            <a:pPr marL="214313" indent="-214313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O statusu odloči pristojni organ višje strokovne šole.</a:t>
            </a:r>
          </a:p>
          <a:p>
            <a:pPr marL="214313" indent="-214313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sl-SI" sz="1800" b="1" dirty="0">
                <a:latin typeface="Arial" panose="020B0604020202020204" pitchFamily="34" charset="0"/>
                <a:cs typeface="Arial" panose="020B0604020202020204" pitchFamily="34" charset="0"/>
              </a:rPr>
              <a:t>Sprejeti so lahko (Sklep šole) ne glede na število točk v primeru omejitve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1800" u="sng" dirty="0">
                <a:latin typeface="Arial" panose="020B0604020202020204" pitchFamily="34" charset="0"/>
                <a:cs typeface="Arial" panose="020B0604020202020204" pitchFamily="34" charset="0"/>
              </a:rPr>
              <a:t>če izpolnjujejo splošne pogoje za vpis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A7FD8E48-36D0-41EF-B89B-E66CDAC7267D}"/>
              </a:ext>
            </a:extLst>
          </p:cNvPr>
          <p:cNvSpPr/>
          <p:nvPr/>
        </p:nvSpPr>
        <p:spPr>
          <a:xfrm>
            <a:off x="3152399" y="796142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 JE VEDETI</a:t>
            </a:r>
            <a:endParaRPr lang="sl-SI" sz="1800" b="1" dirty="0">
              <a:solidFill>
                <a:schemeClr val="tx2"/>
              </a:solidFill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F426F70E-CC89-4E18-BB6B-01D69E36269F}"/>
              </a:ext>
            </a:extLst>
          </p:cNvPr>
          <p:cNvSpPr/>
          <p:nvPr/>
        </p:nvSpPr>
        <p:spPr>
          <a:xfrm>
            <a:off x="9109711" y="0"/>
            <a:ext cx="34289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27AD5E14-BE58-4D9A-A581-37B2406182E8}"/>
              </a:ext>
            </a:extLst>
          </p:cNvPr>
          <p:cNvSpPr/>
          <p:nvPr/>
        </p:nvSpPr>
        <p:spPr>
          <a:xfrm>
            <a:off x="1" y="0"/>
            <a:ext cx="34289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7A125DED-70C0-4CB5-92EB-FE07FF0086E3}"/>
              </a:ext>
            </a:extLst>
          </p:cNvPr>
          <p:cNvSpPr/>
          <p:nvPr/>
        </p:nvSpPr>
        <p:spPr>
          <a:xfrm rot="5400000">
            <a:off x="4541360" y="-4541360"/>
            <a:ext cx="44136" cy="912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6AB542C8-CAC6-47FA-9ED9-50D03410E613}"/>
              </a:ext>
            </a:extLst>
          </p:cNvPr>
          <p:cNvSpPr/>
          <p:nvPr/>
        </p:nvSpPr>
        <p:spPr>
          <a:xfrm rot="5400000">
            <a:off x="4549932" y="569129"/>
            <a:ext cx="44136" cy="912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E9E354C-097F-4B58-ADBC-22FCFA77F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1806781"/>
            <a:ext cx="4037720" cy="26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51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3EAC5F-0EB3-4148-A4F6-D6B539DD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b="1" cap="all" dirty="0"/>
              <a:t>Nekaj predlogov vprašanj na informativnih dnevih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79503D-A55F-49A0-8F8A-4A90A94CC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600" dirty="0"/>
              <a:t>Kakšne so omejitve in pogoji za vpis? </a:t>
            </a:r>
          </a:p>
          <a:p>
            <a:r>
              <a:rPr lang="sl-SI" sz="1600" dirty="0"/>
              <a:t>Kako je z opravljanjem sprejemnega izpita, ki ga nekateri programi zahtevajo, ter kako naj se dijaki pripravijo nanj? </a:t>
            </a:r>
          </a:p>
          <a:p>
            <a:r>
              <a:rPr lang="sl-SI" sz="1600" dirty="0"/>
              <a:t>Kakšni so stroški študija ( npr. za pripomočke, knjige)?  </a:t>
            </a:r>
          </a:p>
          <a:p>
            <a:r>
              <a:rPr lang="sl-SI" sz="1600" dirty="0"/>
              <a:t>Če se boste na fakulteto vpisovali izredno, se pozanimajte o ceni izrednega študija. Vprašajte tudi o možnostih obročnega plačila ali popustu na plačilo celotnega zneska. </a:t>
            </a:r>
          </a:p>
          <a:p>
            <a:r>
              <a:rPr lang="sl-SI" sz="1600" dirty="0"/>
              <a:t>Kakšni so pogoji za napredovanje? Nekatere smeri imajo določene pogoje, ki jih mora opraviti vsak študent, preden se vpiše v višji letnik.</a:t>
            </a:r>
          </a:p>
          <a:p>
            <a:r>
              <a:rPr lang="sl-SI" sz="1600" dirty="0"/>
              <a:t>Kako je z možnostjo prepisa med študijskimi programi? Je treba opraviti kakšne diferencialne izpite?</a:t>
            </a:r>
          </a:p>
          <a:p>
            <a:endParaRPr lang="sl-SI" sz="2400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3C924D2-11E7-434A-B5EE-05A5ABDD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4685-1044-4E09-B0B5-CBDBC8EB42E9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7827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3EAC5F-0EB3-4148-A4F6-D6B539DD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b="1" cap="all" dirty="0"/>
              <a:t>Nekaj predlogov vprašanj na informativnih dnevih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79503D-A55F-49A0-8F8A-4A90A94CC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/>
              <a:t>Ima fakulteta svoj karierni center?</a:t>
            </a:r>
          </a:p>
          <a:p>
            <a:r>
              <a:rPr lang="sl-SI" sz="1800" dirty="0"/>
              <a:t>Kakšno prihodnost ima študij? Kje se lahko zaposlite po končanem študiju? Je kadra s to izobrazbo v Sloveniji že veliko? </a:t>
            </a:r>
          </a:p>
          <a:p>
            <a:r>
              <a:rPr lang="sl-SI" sz="1800" dirty="0"/>
              <a:t>Kako je s študentskimi izmenjavami v tujini?</a:t>
            </a:r>
          </a:p>
          <a:p>
            <a:r>
              <a:rPr lang="sl-SI" sz="1800" dirty="0"/>
              <a:t>Imajo na fakulteti tutorje in </a:t>
            </a:r>
            <a:r>
              <a:rPr lang="sl-SI" sz="1800" dirty="0" err="1"/>
              <a:t>tutorke</a:t>
            </a:r>
            <a:r>
              <a:rPr lang="sl-SI" sz="1800" dirty="0"/>
              <a:t>?</a:t>
            </a:r>
          </a:p>
          <a:p>
            <a:r>
              <a:rPr lang="sl-SI" sz="1800" dirty="0"/>
              <a:t>Kako je s prakso in pripravništvom? Povprašajte, kolikšno število ur praktičnega dela je obvezno za uspešen zaključek študija.</a:t>
            </a:r>
          </a:p>
          <a:p>
            <a:endParaRPr lang="sl-SI" sz="2800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3C924D2-11E7-434A-B5EE-05A5ABDD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4685-1044-4E09-B0B5-CBDBC8EB42E9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8014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532C3C-CCCF-4917-9892-0985BB5F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C76CE5-854D-4479-9085-29DC8E2D6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99E57A5-A579-448C-A2D5-AA59817B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4685-1044-4E09-B0B5-CBDBC8EB42E9}" type="slidenum">
              <a:rPr lang="sl-SI" smtClean="0"/>
              <a:t>28</a:t>
            </a:fld>
            <a:endParaRPr lang="sl-SI"/>
          </a:p>
        </p:txBody>
      </p:sp>
      <p:pic>
        <p:nvPicPr>
          <p:cNvPr id="5" name="Slika 4" descr="https://www.upr.si/data/albums/preview/9-kartoncek-up-sejem-2022-01_final_final.jpg">
            <a:extLst>
              <a:ext uri="{FF2B5EF4-FFF2-40B4-BE49-F238E27FC236}">
                <a16:creationId xmlns:a16="http://schemas.microsoft.com/office/drawing/2014/main" id="{181BA598-FAFD-46DB-9F80-71D1C39BB5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24" y="258501"/>
            <a:ext cx="6659860" cy="4539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11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B54775-CFC8-43B7-A2A7-E6E9C7FB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Pomembni datumi za dijake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4AD27F2B-841A-4B9C-BD3D-AE833C8DA3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9EE4DB3-7B61-411A-BFCB-A1364AC8C0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6211" y="1184744"/>
            <a:ext cx="7696411" cy="3363402"/>
          </a:xfrm>
        </p:spPr>
        <p:txBody>
          <a:bodyPr/>
          <a:lstStyle/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sz="1600" dirty="0"/>
              <a:t>Informativni dnevi 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sz="1600" dirty="0"/>
              <a:t>Prijavni roki in prijava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sz="1600" dirty="0"/>
              <a:t>Sklep o omejitvi vpisa 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sz="1600" dirty="0"/>
              <a:t>Preizkusi nadarjenosti (datumi, povabila)  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sz="1600" dirty="0"/>
              <a:t>Dokazila o izpolnjevanju vpisnih pogojev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sz="1600" dirty="0"/>
              <a:t>Sklep o rezultatu izbirnega postopka</a:t>
            </a:r>
          </a:p>
          <a:p>
            <a:pPr marL="311150" indent="-285750">
              <a:buFont typeface="Wingdings" panose="05000000000000000000" pitchFamily="2" charset="2"/>
              <a:buChar char="ü"/>
            </a:pPr>
            <a:r>
              <a:rPr lang="sl-SI" sz="1600" dirty="0"/>
              <a:t>Vpis sprejetih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2054" name="Picture 6" descr="POMEMBNI DATUMI | SODOBNI IZZIVI DELA Z MLADIMI IZ RANLJIVIH SKUPIN">
            <a:extLst>
              <a:ext uri="{FF2B5EF4-FFF2-40B4-BE49-F238E27FC236}">
                <a16:creationId xmlns:a16="http://schemas.microsoft.com/office/drawing/2014/main" id="{9401F860-E774-4DF5-B174-6D99DE8D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58" y="2202314"/>
            <a:ext cx="3448050" cy="152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DFC3B5-8E16-48FD-BDA9-99F61C97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Razpis za vpis 2023/24 – posebni del (po visokošolskih zavodih)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2CE6378B-A9B7-4A47-AD49-479573B7CD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028DE06-CF75-4C72-B0E4-DE24E59772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6212" y="1447138"/>
            <a:ext cx="4066832" cy="3400112"/>
          </a:xfrm>
        </p:spPr>
        <p:txBody>
          <a:bodyPr/>
          <a:lstStyle/>
          <a:p>
            <a:r>
              <a:rPr lang="sl-SI" sz="1600" dirty="0"/>
              <a:t>6 univerz</a:t>
            </a:r>
          </a:p>
          <a:p>
            <a:endParaRPr lang="sl-SI" sz="1600" dirty="0"/>
          </a:p>
          <a:p>
            <a:r>
              <a:rPr lang="sl-SI" sz="1600" dirty="0"/>
              <a:t>15 samostojnih visokošolskih zavodov</a:t>
            </a:r>
          </a:p>
          <a:p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494A6868-1FA1-4DFE-B087-30B506B06AF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58247" y="938254"/>
            <a:ext cx="3387256" cy="4103509"/>
          </a:xfrm>
          <a:prstGeom prst="rect">
            <a:avLst/>
          </a:prstGeom>
        </p:spPr>
      </p:pic>
      <p:pic>
        <p:nvPicPr>
          <p:cNvPr id="2050" name="Picture 2" descr="Student School College University Pictogram Stock Vector - Illustration of  examination, people: 31440127">
            <a:extLst>
              <a:ext uri="{FF2B5EF4-FFF2-40B4-BE49-F238E27FC236}">
                <a16:creationId xmlns:a16="http://schemas.microsoft.com/office/drawing/2014/main" id="{15769FDD-0DC0-4519-B8C5-8DE04F1F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76" y="2637450"/>
            <a:ext cx="20669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7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529F44-72C0-46D0-A3D7-7111C9BB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Razpis za vpis 2023/24 – uvodni del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8136A75C-69EB-433C-8D36-249E320146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C7470832-0FED-4F45-BA7A-B7EF939C9D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7697" y="1410966"/>
            <a:ext cx="8490906" cy="2970281"/>
          </a:xfrm>
        </p:spPr>
      </p:pic>
    </p:spTree>
    <p:extLst>
      <p:ext uri="{BB962C8B-B14F-4D97-AF65-F5344CB8AC3E}">
        <p14:creationId xmlns:p14="http://schemas.microsoft.com/office/powerpoint/2010/main" val="392642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7089A1-0E2A-4B51-91AB-6A522E6A6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50" y="296250"/>
            <a:ext cx="8385000" cy="728700"/>
          </a:xfrm>
        </p:spPr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Informativni dnevi</a:t>
            </a:r>
            <a:endParaRPr lang="sl-SI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BA2964A0-70B1-4283-9D08-7A9DC55AB9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EF03C27-F3AE-4F63-80FE-3A309E171F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318" y="1136650"/>
            <a:ext cx="8535332" cy="3709988"/>
          </a:xfrm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Informativni dnevi, 17. in 18. februarja 2023 (v živo, del tudi na daljavo)</a:t>
            </a:r>
          </a:p>
          <a:p>
            <a:endParaRPr lang="sl-SI" dirty="0"/>
          </a:p>
        </p:txBody>
      </p:sp>
      <p:pic>
        <p:nvPicPr>
          <p:cNvPr id="5" name="Picture 6" descr="Bodoči dijaki in študentje danes na prvi informativni dan - Delo">
            <a:extLst>
              <a:ext uri="{FF2B5EF4-FFF2-40B4-BE49-F238E27FC236}">
                <a16:creationId xmlns:a16="http://schemas.microsoft.com/office/drawing/2014/main" id="{F2A2F857-EBD9-47F7-907B-F60A3DCA4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55" y="3610229"/>
            <a:ext cx="2122999" cy="129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otografija">
            <a:extLst>
              <a:ext uri="{FF2B5EF4-FFF2-40B4-BE49-F238E27FC236}">
                <a16:creationId xmlns:a16="http://schemas.microsoft.com/office/drawing/2014/main" id="{AC06D8AC-FAA9-4D2E-AAA1-1C1AB5FC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47" y="3446520"/>
            <a:ext cx="1870875" cy="153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omembni datumi: vpis za 2022/2023 in spletni informativni dnevi">
            <a:extLst>
              <a:ext uri="{FF2B5EF4-FFF2-40B4-BE49-F238E27FC236}">
                <a16:creationId xmlns:a16="http://schemas.microsoft.com/office/drawing/2014/main" id="{F6113EC3-8B2A-445D-865A-B1FA627C0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83" y="1646417"/>
            <a:ext cx="2096701" cy="155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za na Primorskem">
            <a:extLst>
              <a:ext uri="{FF2B5EF4-FFF2-40B4-BE49-F238E27FC236}">
                <a16:creationId xmlns:a16="http://schemas.microsoft.com/office/drawing/2014/main" id="{21EBDB45-AF36-4AEB-A677-23E6B7016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58" y="1718236"/>
            <a:ext cx="1415332" cy="167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za v Novi Gorici">
            <a:extLst>
              <a:ext uri="{FF2B5EF4-FFF2-40B4-BE49-F238E27FC236}">
                <a16:creationId xmlns:a16="http://schemas.microsoft.com/office/drawing/2014/main" id="{0BB39CA0-02C1-4DF3-BA34-5A2951BD2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0" y="1790673"/>
            <a:ext cx="2122999" cy="137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verza v Mariboru - YouTube">
            <a:extLst>
              <a:ext uri="{FF2B5EF4-FFF2-40B4-BE49-F238E27FC236}">
                <a16:creationId xmlns:a16="http://schemas.microsoft.com/office/drawing/2014/main" id="{D4342F97-13CB-49F0-A8C3-85CA628AB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6" y="3390326"/>
            <a:ext cx="1968007" cy="16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EC8C98-8763-4A4D-B7DA-802F8EC4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Objava informacij 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FB51F8B2-36CA-49E1-99C2-C8059F2BEB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8359D9B-891A-472E-9B92-2405D25EE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6212" y="1136650"/>
            <a:ext cx="4408464" cy="3709988"/>
          </a:xfrm>
        </p:spPr>
        <p:txBody>
          <a:bodyPr/>
          <a:lstStyle/>
          <a:p>
            <a:r>
              <a:rPr lang="sl-SI" b="1" i="1" u="sng" dirty="0">
                <a:solidFill>
                  <a:schemeClr val="tx1"/>
                </a:solidFill>
              </a:rPr>
              <a:t>SLUŽBA VPIS/VPIC</a:t>
            </a:r>
            <a:endParaRPr lang="sl-SI" b="1" i="1" u="sng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sl-SI" b="1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</a:t>
            </a:r>
          </a:p>
          <a:p>
            <a:r>
              <a:rPr lang="sl-SI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https://www.uni-lj.si/studij/prijavno-sprejemni-postopki/dodipl/</a:t>
            </a:r>
            <a:endParaRPr lang="sl-SI" dirty="0">
              <a:solidFill>
                <a:srgbClr val="0070C0"/>
              </a:solidFill>
            </a:endParaRPr>
          </a:p>
          <a:p>
            <a:r>
              <a:rPr lang="sl-SI" b="1" i="1" dirty="0">
                <a:solidFill>
                  <a:schemeClr val="tx1"/>
                </a:solidFill>
              </a:rPr>
              <a:t>UM</a:t>
            </a:r>
          </a:p>
          <a:p>
            <a:r>
              <a:rPr lang="sl-SI" dirty="0">
                <a:solidFill>
                  <a:srgbClr val="0070C0"/>
                </a:solidFill>
                <a:hlinkClick r:id="rId3"/>
              </a:rPr>
              <a:t>https://moja.um.si/bodoci-studentje/Strani/postopek-vpisa.aspx</a:t>
            </a:r>
            <a:endParaRPr lang="sl-SI" dirty="0">
              <a:solidFill>
                <a:srgbClr val="0070C0"/>
              </a:solidFill>
            </a:endParaRPr>
          </a:p>
          <a:p>
            <a:r>
              <a:rPr lang="sl-SI" b="1" i="1" dirty="0">
                <a:solidFill>
                  <a:schemeClr val="tx1"/>
                </a:solidFill>
              </a:rPr>
              <a:t>UPR</a:t>
            </a:r>
          </a:p>
          <a:p>
            <a:r>
              <a:rPr lang="sl-SI" dirty="0">
                <a:solidFill>
                  <a:srgbClr val="0070C0"/>
                </a:solidFill>
                <a:hlinkClick r:id="rId4"/>
              </a:rPr>
              <a:t>https://www.upr.si/si/studij--vpis/dodiplomski-studij/</a:t>
            </a:r>
            <a:endParaRPr lang="sl-SI" dirty="0">
              <a:solidFill>
                <a:srgbClr val="0070C0"/>
              </a:solidFill>
            </a:endParaRPr>
          </a:p>
          <a:p>
            <a:r>
              <a:rPr lang="sl-SI" b="1" i="1" dirty="0">
                <a:solidFill>
                  <a:schemeClr val="tx1"/>
                </a:solidFill>
              </a:rPr>
              <a:t>UNG</a:t>
            </a:r>
          </a:p>
          <a:p>
            <a:r>
              <a:rPr lang="sl-SI" dirty="0">
                <a:solidFill>
                  <a:srgbClr val="0070C0"/>
                </a:solidFill>
                <a:hlinkClick r:id="rId5"/>
              </a:rPr>
              <a:t>https://www.ung.si/sl/vpisi/vpis-i-stopnja/</a:t>
            </a:r>
            <a:endParaRPr lang="sl-SI" dirty="0">
              <a:solidFill>
                <a:srgbClr val="0070C0"/>
              </a:solidFill>
            </a:endParaRPr>
          </a:p>
          <a:p>
            <a:endParaRPr lang="sl-SI" dirty="0">
              <a:solidFill>
                <a:srgbClr val="0070C0"/>
              </a:solidFill>
            </a:endParaRPr>
          </a:p>
          <a:p>
            <a:endParaRPr lang="sl-SI" dirty="0">
              <a:solidFill>
                <a:srgbClr val="0070C0"/>
              </a:solidFill>
            </a:endParaRPr>
          </a:p>
          <a:p>
            <a:endParaRPr lang="sl-SI" dirty="0">
              <a:solidFill>
                <a:srgbClr val="0070C0"/>
              </a:solidFill>
            </a:endParaRPr>
          </a:p>
          <a:p>
            <a:endParaRPr lang="sl-SI" dirty="0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A2C2F45D-C2F3-4D03-B018-BBA5E84EF0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3022" y="1136649"/>
            <a:ext cx="3542627" cy="3709988"/>
          </a:xfrm>
        </p:spPr>
        <p:txBody>
          <a:bodyPr/>
          <a:lstStyle/>
          <a:p>
            <a:r>
              <a:rPr lang="sl-SI" b="1" i="1" u="sng" dirty="0"/>
              <a:t>PORTAL </a:t>
            </a:r>
            <a:r>
              <a:rPr lang="sl-SI" b="1" i="1" u="sng" dirty="0" err="1"/>
              <a:t>eVŠ</a:t>
            </a:r>
            <a:endParaRPr lang="sl-SI" b="1" i="1" u="sng" dirty="0"/>
          </a:p>
          <a:p>
            <a:r>
              <a:rPr lang="sl-SI" dirty="0">
                <a:hlinkClick r:id="rId6"/>
              </a:rPr>
              <a:t>https://portal.evs.gov.si/</a:t>
            </a:r>
            <a:endParaRPr lang="sl-SI" dirty="0"/>
          </a:p>
          <a:p>
            <a:endParaRPr lang="sl-SI" dirty="0"/>
          </a:p>
          <a:p>
            <a:r>
              <a:rPr lang="sl-SI" b="1" i="1" u="sng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FAKULTETE / AKADEMIJE</a:t>
            </a:r>
          </a:p>
          <a:p>
            <a:endParaRPr lang="sl-SI" dirty="0"/>
          </a:p>
        </p:txBody>
      </p:sp>
      <p:pic>
        <p:nvPicPr>
          <p:cNvPr id="1028" name="Picture 4" descr="Manual Info Line Icon Outline Vector Sign Linear Style Pictogram Stock  Vector Image by ©avicons #227547896">
            <a:extLst>
              <a:ext uri="{FF2B5EF4-FFF2-40B4-BE49-F238E27FC236}">
                <a16:creationId xmlns:a16="http://schemas.microsoft.com/office/drawing/2014/main" id="{39FBAC61-F2DD-4E25-A21D-3413A21D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64" y="2949553"/>
            <a:ext cx="1777696" cy="170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9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9D1447B0-5FC9-4688-8A05-C39A99E3A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>
                <a:hlinkClick r:id="rId2"/>
              </a:rPr>
              <a:t>Univerza v Mariboru :: Informativni dan (um.si)</a:t>
            </a:r>
            <a:endParaRPr lang="sl-SI" sz="1800" dirty="0"/>
          </a:p>
          <a:p>
            <a:r>
              <a:rPr lang="sl-SI" sz="1800" dirty="0">
                <a:hlinkClick r:id="rId3"/>
              </a:rPr>
              <a:t>Informativni dnevi 2023 (uni-lj.si)</a:t>
            </a:r>
            <a:endParaRPr lang="sl-SI" sz="1800" dirty="0"/>
          </a:p>
          <a:p>
            <a:r>
              <a:rPr lang="sl-SI" sz="1800" dirty="0">
                <a:hlinkClick r:id="rId4"/>
              </a:rPr>
              <a:t>Informativni dogodki (upr.si)</a:t>
            </a:r>
            <a:r>
              <a:rPr lang="sl-SI" sz="1800" dirty="0"/>
              <a:t>, </a:t>
            </a:r>
            <a:r>
              <a:rPr lang="sl-SI" sz="1800" dirty="0">
                <a:hlinkClick r:id="rId5"/>
              </a:rPr>
              <a:t>UP, Fakulteta za management - Informativni dnevi 2023 na UP FM (fm-kp.si)</a:t>
            </a:r>
            <a:endParaRPr lang="sl-SI" sz="1800" dirty="0"/>
          </a:p>
          <a:p>
            <a:r>
              <a:rPr lang="sl-SI" sz="1800" dirty="0">
                <a:hlinkClick r:id="rId6"/>
              </a:rPr>
              <a:t>Informativni dnevi • UNG</a:t>
            </a:r>
            <a:endParaRPr lang="sl-SI" sz="1800" dirty="0"/>
          </a:p>
          <a:p>
            <a:r>
              <a:rPr lang="sl-SI" sz="1800" dirty="0">
                <a:hlinkClick r:id="rId7"/>
              </a:rPr>
              <a:t>[INFORMATIVNI DNEVI] za dodiplomske študijske programe – 17. in 18. 2. 2023 – Nova univerza (nova-uni.si)</a:t>
            </a:r>
            <a:endParaRPr lang="sl-SI" sz="1800" dirty="0"/>
          </a:p>
          <a:p>
            <a:endParaRPr lang="sl-SI" sz="1800" dirty="0"/>
          </a:p>
          <a:p>
            <a:r>
              <a:rPr lang="sl-SI" sz="1800" dirty="0"/>
              <a:t>Študentski domovi Maribor ob 12. uri </a:t>
            </a:r>
            <a:r>
              <a:rPr lang="sl-SI" sz="1800" dirty="0">
                <a:hlinkClick r:id="rId8"/>
              </a:rPr>
              <a:t>https://sd.um.si/informativni/</a:t>
            </a:r>
            <a:endParaRPr lang="sl-SI" sz="1800" dirty="0"/>
          </a:p>
          <a:p>
            <a:pPr marL="25400" indent="0">
              <a:buNone/>
            </a:pPr>
            <a:r>
              <a:rPr lang="sl-SI" sz="1800" dirty="0"/>
              <a:t>in Ljubljana ob 8. 30 in 13. uri v </a:t>
            </a:r>
            <a:r>
              <a:rPr lang="sl-SI" sz="1600" dirty="0">
                <a:solidFill>
                  <a:srgbClr val="0070C0"/>
                </a:solidFill>
              </a:rPr>
              <a:t>Mala kulturna dvorana na upravi v Rožni dolini, </a:t>
            </a:r>
            <a:r>
              <a:rPr lang="sl-SI" sz="1600" dirty="0" err="1">
                <a:solidFill>
                  <a:srgbClr val="0070C0"/>
                </a:solidFill>
              </a:rPr>
              <a:t>Svetčeva</a:t>
            </a:r>
            <a:r>
              <a:rPr lang="sl-SI" sz="1600" dirty="0">
                <a:solidFill>
                  <a:srgbClr val="0070C0"/>
                </a:solidFill>
              </a:rPr>
              <a:t> 9, 1000 Ljubljana</a:t>
            </a:r>
            <a:endParaRPr lang="sl-SI" sz="1050" dirty="0">
              <a:solidFill>
                <a:srgbClr val="0070C0"/>
              </a:solidFill>
            </a:endParaRPr>
          </a:p>
          <a:p>
            <a:endParaRPr lang="sl-SI" sz="1800" dirty="0"/>
          </a:p>
          <a:p>
            <a:endParaRPr lang="sl-SI" sz="1800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2918ECA7-FF97-4FF7-8E76-CB1A54566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24843B11-3331-4537-9284-8A31FDA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Informativni dnevi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029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9F7C9D-021C-4889-9843-9DC2D8F9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50" y="296250"/>
            <a:ext cx="8385000" cy="975959"/>
          </a:xfrm>
        </p:spPr>
        <p:txBody>
          <a:bodyPr/>
          <a:lstStyle/>
          <a:p>
            <a:r>
              <a:rPr lang="sl-SI" sz="2600" dirty="0">
                <a:solidFill>
                  <a:srgbClr val="C00000"/>
                </a:solidFill>
              </a:rPr>
              <a:t>Prijavna obdobja</a:t>
            </a:r>
            <a:r>
              <a:rPr lang="sl-SI" sz="2600" dirty="0">
                <a:solidFill>
                  <a:srgbClr val="C00000"/>
                </a:solidFill>
                <a:cs typeface="Arial" panose="020B0604020202020204" pitchFamily="34" charset="0"/>
              </a:rPr>
              <a:t> – </a:t>
            </a:r>
            <a:br>
              <a:rPr lang="sl-SI" sz="2600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sl-SI" sz="2600" dirty="0">
                <a:solidFill>
                  <a:srgbClr val="C00000"/>
                </a:solidFill>
                <a:cs typeface="Arial" panose="020B0604020202020204" pitchFamily="34" charset="0"/>
              </a:rPr>
              <a:t>slovenski državljani in državljani držav članic EU</a:t>
            </a:r>
            <a:br>
              <a:rPr lang="sl-SI" dirty="0">
                <a:solidFill>
                  <a:schemeClr val="accent2">
                    <a:lumMod val="75000"/>
                  </a:schemeClr>
                </a:solidFill>
              </a:rPr>
            </a:br>
            <a:endParaRPr lang="sl-SI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C5D35E7C-614B-4FE3-B213-65733A79FB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469543B-FCDA-4431-AA45-70599216DE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6212" y="1415332"/>
            <a:ext cx="8389438" cy="3626431"/>
          </a:xfrm>
        </p:spPr>
        <p:txBody>
          <a:bodyPr/>
          <a:lstStyle/>
          <a:p>
            <a:endParaRPr lang="sl-SI" dirty="0"/>
          </a:p>
          <a:p>
            <a:r>
              <a:rPr lang="sl-SI" sz="1600" b="1" dirty="0">
                <a:cs typeface="Arial" panose="020B0604020202020204" pitchFamily="34" charset="0"/>
              </a:rPr>
              <a:t>Prvi rok: </a:t>
            </a:r>
            <a:r>
              <a:rPr lang="sl-SI" sz="1600" dirty="0">
                <a:solidFill>
                  <a:srgbClr val="FF0000"/>
                </a:solidFill>
                <a:cs typeface="Arial" panose="020B0604020202020204" pitchFamily="34" charset="0"/>
              </a:rPr>
              <a:t>17. februar do 20. marec 2023 </a:t>
            </a:r>
            <a:r>
              <a:rPr lang="sl-SI" sz="1600" dirty="0">
                <a:cs typeface="Arial" panose="020B0604020202020204" pitchFamily="34" charset="0"/>
              </a:rPr>
              <a:t>(prosta mesta se objavijo 3. februar 2023)</a:t>
            </a:r>
          </a:p>
          <a:p>
            <a:endParaRPr lang="sl-SI" sz="1600" dirty="0">
              <a:cs typeface="Arial" panose="020B0604020202020204" pitchFamily="34" charset="0"/>
            </a:endParaRPr>
          </a:p>
          <a:p>
            <a:r>
              <a:rPr lang="sl-SI" sz="1600" b="1" dirty="0">
                <a:cs typeface="Arial" panose="020B0604020202020204" pitchFamily="34" charset="0"/>
              </a:rPr>
              <a:t>Drugi rok: </a:t>
            </a:r>
            <a:r>
              <a:rPr lang="sl-SI" sz="1600" dirty="0">
                <a:cs typeface="Arial" panose="020B0604020202020204" pitchFamily="34" charset="0"/>
              </a:rPr>
              <a:t>21. do 25. avgust 2023 (prosta vpisna mesta se objavijo 18. avgust 2023)</a:t>
            </a:r>
          </a:p>
          <a:p>
            <a:endParaRPr lang="sl-SI" sz="1600" dirty="0">
              <a:cs typeface="Arial" panose="020B0604020202020204" pitchFamily="34" charset="0"/>
            </a:endParaRPr>
          </a:p>
          <a:p>
            <a:r>
              <a:rPr lang="sl-SI" sz="1600" b="1" dirty="0">
                <a:cs typeface="Arial" panose="020B0604020202020204" pitchFamily="34" charset="0"/>
              </a:rPr>
              <a:t>Rok za zapolnitev še prostih vpisnih mest: </a:t>
            </a:r>
            <a:r>
              <a:rPr lang="sl-SI" sz="1600" dirty="0">
                <a:cs typeface="Arial" panose="020B0604020202020204" pitchFamily="34" charset="0"/>
              </a:rPr>
              <a:t>22. in 25. september 2023 do 12. ure – (izredni študij na UL, prosta mesta se objavijo 22. september 2023)</a:t>
            </a:r>
          </a:p>
          <a:p>
            <a:endParaRPr lang="sl-SI" sz="1600" dirty="0">
              <a:cs typeface="Arial" panose="020B0604020202020204" pitchFamily="34" charset="0"/>
            </a:endParaRPr>
          </a:p>
          <a:p>
            <a:r>
              <a:rPr lang="sl-SI" sz="1200" i="1" dirty="0"/>
              <a:t>1.1 PRIJAVNI ROKI ZA SLOVENSKE DRŽAVLJANE/-KE IN DRŽAVLJANE/-KE DRŽAV ČLANIC EVROPSKE UNIJE TER SLOVENCE/-KE BREZ SLOVENSKEGA DRŽAVLJANSTVA</a:t>
            </a:r>
          </a:p>
        </p:txBody>
      </p:sp>
    </p:spTree>
    <p:extLst>
      <p:ext uri="{BB962C8B-B14F-4D97-AF65-F5344CB8AC3E}">
        <p14:creationId xmlns:p14="http://schemas.microsoft.com/office/powerpoint/2010/main" val="89310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L_template">
  <a:themeElements>
    <a:clrScheme name="Po meri 6">
      <a:dk1>
        <a:srgbClr val="323232"/>
      </a:dk1>
      <a:lt1>
        <a:srgbClr val="FFFFFF"/>
      </a:lt1>
      <a:dk2>
        <a:srgbClr val="646464"/>
      </a:dk2>
      <a:lt2>
        <a:srgbClr val="FFFFFF"/>
      </a:lt2>
      <a:accent1>
        <a:srgbClr val="50B450"/>
      </a:accent1>
      <a:accent2>
        <a:srgbClr val="DC3232"/>
      </a:accent2>
      <a:accent3>
        <a:srgbClr val="1E3C96"/>
      </a:accent3>
      <a:accent4>
        <a:srgbClr val="FAE682"/>
      </a:accent4>
      <a:accent5>
        <a:srgbClr val="F0B4B4"/>
      </a:accent5>
      <a:accent6>
        <a:srgbClr val="646464"/>
      </a:accent6>
      <a:hlink>
        <a:srgbClr val="0563C1"/>
      </a:hlink>
      <a:folHlink>
        <a:srgbClr val="954F72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FE4A8A4C1C4746BFF04408B1C80803" ma:contentTypeVersion="0" ma:contentTypeDescription="Ustvari nov dokument." ma:contentTypeScope="" ma:versionID="7ec6d2efbdf76f914c3408f597d4261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17b663fd1b80be86cfdf042115f52f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5C40C9-0374-45AE-90CA-570A703C7E5C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1C695FF-47BE-4EBE-B9A9-C7E69DD425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32AA0B8-9B1F-4355-9D2F-97D4F3EA9E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1684</Words>
  <Application>Microsoft Office PowerPoint</Application>
  <PresentationFormat>Diaprojekcija na zaslonu (16:9)</PresentationFormat>
  <Paragraphs>256</Paragraphs>
  <Slides>28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5" baseType="lpstr">
      <vt:lpstr>Times New Roman</vt:lpstr>
      <vt:lpstr>Wingdings</vt:lpstr>
      <vt:lpstr>Garamond</vt:lpstr>
      <vt:lpstr>Arial</vt:lpstr>
      <vt:lpstr>Calibri</vt:lpstr>
      <vt:lpstr>Republika</vt:lpstr>
      <vt:lpstr>UL_template</vt:lpstr>
      <vt:lpstr>   PRED  INFORMATIVNIMI  DNEVI</vt:lpstr>
      <vt:lpstr>Razpis za vpis v dodiplomske in enovite magistre študijske programe</vt:lpstr>
      <vt:lpstr>Pomembni datumi za dijake</vt:lpstr>
      <vt:lpstr>Razpis za vpis 2023/24 – posebni del (po visokošolskih zavodih)</vt:lpstr>
      <vt:lpstr>Razpis za vpis 2023/24 – uvodni del</vt:lpstr>
      <vt:lpstr>Informativni dnevi</vt:lpstr>
      <vt:lpstr>Objava informacij </vt:lpstr>
      <vt:lpstr>Informativni dnevi</vt:lpstr>
      <vt:lpstr>Prijavna obdobja –  slovenski državljani in državljani držav članic EU </vt:lpstr>
      <vt:lpstr>Prijava – spletni portal eVŠ</vt:lpstr>
      <vt:lpstr>Preizkusi posebnih nadarjenosti, sposobnosti in spretnosti</vt:lpstr>
      <vt:lpstr>Preizkusi posebnih nadarjenosti, sposobnosti in spretnosti</vt:lpstr>
      <vt:lpstr>Opravljanje preizkusov posebnih nadarjenosti, sposobnosti in spretnosti</vt:lpstr>
      <vt:lpstr>Status kandidata s posebnim statusom in posebnimi potrebami   </vt:lpstr>
      <vt:lpstr>Kandidati s posebnimi potrebami</vt:lpstr>
      <vt:lpstr>Kandidati s posebnim statusom</vt:lpstr>
      <vt:lpstr>Informacije o dodelitvi posebnega statusa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Nekaj predlogov vprašanj na informativnih dnevih</vt:lpstr>
      <vt:lpstr>Nekaj predlogov vprašanj na informativnih dnevih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Ponudba rokovnikov Univerze v Ljubljani</dc:title>
  <dc:creator>Movrin, Polona</dc:creator>
  <cp:lastModifiedBy>Uporabnik</cp:lastModifiedBy>
  <cp:revision>292</cp:revision>
  <dcterms:modified xsi:type="dcterms:W3CDTF">2023-02-14T13:53:00Z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0x01010047FE4A8A4C1C4746BFF04408B1C80803</vt:lpwstr>
  </property>
</Properties>
</file>