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60" r:id="rId2"/>
    <p:sldId id="283" r:id="rId3"/>
    <p:sldId id="259" r:id="rId4"/>
    <p:sldId id="270" r:id="rId5"/>
    <p:sldId id="377" r:id="rId6"/>
    <p:sldId id="380" r:id="rId7"/>
    <p:sldId id="257" r:id="rId8"/>
    <p:sldId id="261" r:id="rId9"/>
    <p:sldId id="277" r:id="rId10"/>
    <p:sldId id="278" r:id="rId11"/>
    <p:sldId id="273" r:id="rId12"/>
    <p:sldId id="276" r:id="rId13"/>
    <p:sldId id="280" r:id="rId14"/>
    <p:sldId id="281" r:id="rId15"/>
    <p:sldId id="282" r:id="rId16"/>
    <p:sldId id="268" r:id="rId17"/>
    <p:sldId id="274" r:id="rId18"/>
    <p:sldId id="279"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163" d="100"/>
          <a:sy n="163" d="100"/>
        </p:scale>
        <p:origin x="1632"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E38CBE-4FD1-4844-AC66-BA19E7705AE7}" type="datetimeFigureOut">
              <a:rPr lang="sl-SI" smtClean="0"/>
              <a:t>16. 05. 2022</a:t>
            </a:fld>
            <a:endParaRPr lang="sl-SI"/>
          </a:p>
        </p:txBody>
      </p:sp>
      <p:sp>
        <p:nvSpPr>
          <p:cNvPr id="4" name="Označba mesta stranske slik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19A520-FFCC-4337-B406-42A2E681BD24}" type="slidenum">
              <a:rPr lang="sl-SI" smtClean="0"/>
              <a:t>‹#›</a:t>
            </a:fld>
            <a:endParaRPr lang="sl-SI"/>
          </a:p>
        </p:txBody>
      </p:sp>
    </p:spTree>
    <p:extLst>
      <p:ext uri="{BB962C8B-B14F-4D97-AF65-F5344CB8AC3E}">
        <p14:creationId xmlns:p14="http://schemas.microsoft.com/office/powerpoint/2010/main" val="1810752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1371600" y="1143000"/>
            <a:ext cx="4114800" cy="3086100"/>
          </a:xfrm>
        </p:spPr>
      </p:sp>
      <p:sp>
        <p:nvSpPr>
          <p:cNvPr id="3" name="Označba mesta opomb 2"/>
          <p:cNvSpPr>
            <a:spLocks noGrp="1"/>
          </p:cNvSpPr>
          <p:nvPr>
            <p:ph type="body" idx="1"/>
          </p:nvPr>
        </p:nvSpPr>
        <p:spPr/>
        <p:txBody>
          <a:bodyPr/>
          <a:lstStyle/>
          <a:p>
            <a:r>
              <a:rPr lang="sl-SI" dirty="0"/>
              <a:t>Študentski domovi so namenjeni bivanju študentom, ki se izobražujejo v univerzitetnih in visokošolskih študijskih programih ter so zaradi študija na oddaljeni fakulteti oziroma visoki šoli primorani bivati izven domačega okolja in ki izpolnjujejo splošne pogoje za sprejem v študentski dom:</a:t>
            </a:r>
          </a:p>
          <a:p>
            <a:r>
              <a:rPr lang="sl-SI" dirty="0"/>
              <a:t>Status študenta in slovensko državljanstvo</a:t>
            </a:r>
          </a:p>
          <a:p>
            <a:r>
              <a:rPr lang="sl-SI" dirty="0"/>
              <a:t>Oddaljenost njihovega stalnega prebivališča od kraja študija je najmanj 25km; izjemoma manj kot 25km, če ima študent do postajališča javnega prevoznega </a:t>
            </a:r>
            <a:r>
              <a:rPr lang="sl-SI" dirty="0" err="1"/>
              <a:t>sredsta</a:t>
            </a:r>
            <a:r>
              <a:rPr lang="sl-SI" dirty="0"/>
              <a:t> najmanj 4km ali če živi v posebno težkih socialnih in/ali zdravstvenih razmerah</a:t>
            </a:r>
          </a:p>
          <a:p>
            <a:r>
              <a:rPr lang="sl-SI" dirty="0"/>
              <a:t>Povprečni bruto dohodek na člana družine v preteklem letu ne presega 150% povprečne bruto plače na zaposlenega v istem obdobju</a:t>
            </a:r>
          </a:p>
          <a:p>
            <a:r>
              <a:rPr lang="sl-SI" dirty="0"/>
              <a:t>Študent ni izključen iz študentskega doma</a:t>
            </a:r>
          </a:p>
          <a:p>
            <a:r>
              <a:rPr lang="sl-SI" dirty="0"/>
              <a:t>Študent ni v delovnem razmerju ali samozaposlen</a:t>
            </a:r>
          </a:p>
          <a:p>
            <a:r>
              <a:rPr lang="sl-SI" dirty="0"/>
              <a:t>Študentom, ki izpolnjujejo zgornje pogoje so na voljo:</a:t>
            </a:r>
          </a:p>
          <a:p>
            <a:r>
              <a:rPr lang="sl-SI" dirty="0"/>
              <a:t>Sobe v študentskih domovih</a:t>
            </a:r>
          </a:p>
          <a:p>
            <a:r>
              <a:rPr lang="sl-SI" dirty="0"/>
              <a:t>Sobe v dijaških domovih, kateri del postelj namenijo za študente</a:t>
            </a:r>
          </a:p>
          <a:p>
            <a:r>
              <a:rPr lang="sl-SI" dirty="0"/>
              <a:t>Subvencije za sobe pri zasebnikih, ki so se prijavili na javni razpis in ki izpolnjujejo zahtevane pogoje v razpisu.</a:t>
            </a:r>
          </a:p>
          <a:p>
            <a:r>
              <a:rPr lang="sl-SI" dirty="0"/>
              <a:t>Vsak študent lahko živi v študentskem ali dijaškem domu oziroma prejema subvencijo za sobo pri zasebniku toliko let, kot traja študijski program, po katerem se izobražuje. Če tekom študija študent zamenja študijski program, se upošteva trajanje novega študijskega programa, a se odštejejo pretekla že koriščena leta.</a:t>
            </a:r>
          </a:p>
          <a:p>
            <a:r>
              <a:rPr lang="sl-SI" dirty="0"/>
              <a:t>Študentje so v primeru izjemnih okoliščinah lahko upravičeni do podaljšanja bivanja oziroma koriščenja subvencije, za kar morajo vložiti prošnjo za podaljšanje z ustreznimi dokazili.</a:t>
            </a:r>
          </a:p>
          <a:p>
            <a:r>
              <a:rPr lang="sl-SI" dirty="0"/>
              <a:t>Prosta mesta in razpisi</a:t>
            </a:r>
          </a:p>
          <a:p>
            <a:r>
              <a:rPr lang="sl-SI" dirty="0"/>
              <a:t>Vsi podatki o prostih mestih v študentskih domovih, dijaških domovih in pri zasebnikih ter vse informacije o sprejemu, oddaji prošenj in rokih za visokošolska središča v Ljubljani, Mariboru, Kopru in Kranju so objavljeni v Razpisu za sprejem in podaljšanje bivanja študentov visokošolskega študija v študentskih domovih in pri zasebnikih, ki ga v začetku julija za prihajajoče študijsko leto izdajo skupaj študentski domovi iz visokošolskih središč v Ljubljani, Mariboru, Kranju in Kopru.</a:t>
            </a:r>
          </a:p>
        </p:txBody>
      </p:sp>
      <p:sp>
        <p:nvSpPr>
          <p:cNvPr id="4" name="Označba mesta številke diapozitiva 3"/>
          <p:cNvSpPr>
            <a:spLocks noGrp="1"/>
          </p:cNvSpPr>
          <p:nvPr>
            <p:ph type="sldNum" sz="quarter" idx="10"/>
          </p:nvPr>
        </p:nvSpPr>
        <p:spPr/>
        <p:txBody>
          <a:bodyPr/>
          <a:lstStyle/>
          <a:p>
            <a:fld id="{741EE046-00C6-4378-98F9-8B7C57F9E3A5}" type="slidenum">
              <a:rPr lang="sl-SI" smtClean="0"/>
              <a:t>7</a:t>
            </a:fld>
            <a:endParaRPr lang="sl-SI"/>
          </a:p>
        </p:txBody>
      </p:sp>
    </p:spTree>
    <p:extLst>
      <p:ext uri="{BB962C8B-B14F-4D97-AF65-F5344CB8AC3E}">
        <p14:creationId xmlns:p14="http://schemas.microsoft.com/office/powerpoint/2010/main" val="3568798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1371600" y="1143000"/>
            <a:ext cx="4114800" cy="3086100"/>
          </a:xfrm>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741EE046-00C6-4378-98F9-8B7C57F9E3A5}" type="slidenum">
              <a:rPr lang="sl-SI" smtClean="0"/>
              <a:t>9</a:t>
            </a:fld>
            <a:endParaRPr lang="sl-SI"/>
          </a:p>
        </p:txBody>
      </p:sp>
    </p:spTree>
    <p:extLst>
      <p:ext uri="{BB962C8B-B14F-4D97-AF65-F5344CB8AC3E}">
        <p14:creationId xmlns:p14="http://schemas.microsoft.com/office/powerpoint/2010/main" val="4157504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1371600" y="1143000"/>
            <a:ext cx="4114800" cy="3086100"/>
          </a:xfrm>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741EE046-00C6-4378-98F9-8B7C57F9E3A5}" type="slidenum">
              <a:rPr lang="sl-SI" smtClean="0"/>
              <a:t>16</a:t>
            </a:fld>
            <a:endParaRPr lang="sl-SI"/>
          </a:p>
        </p:txBody>
      </p:sp>
    </p:spTree>
    <p:extLst>
      <p:ext uri="{BB962C8B-B14F-4D97-AF65-F5344CB8AC3E}">
        <p14:creationId xmlns:p14="http://schemas.microsoft.com/office/powerpoint/2010/main" val="2819161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sl-SI"/>
              <a:t>Kliknite, če želite urediti slog naslova matrice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endParaRPr lang="en-US" dirty="0"/>
          </a:p>
        </p:txBody>
      </p:sp>
      <p:sp>
        <p:nvSpPr>
          <p:cNvPr id="4" name="Date Placeholder 3"/>
          <p:cNvSpPr>
            <a:spLocks noGrp="1"/>
          </p:cNvSpPr>
          <p:nvPr>
            <p:ph type="dt" sz="half" idx="10"/>
          </p:nvPr>
        </p:nvSpPr>
        <p:spPr/>
        <p:txBody>
          <a:bodyPr/>
          <a:lstStyle/>
          <a:p>
            <a:fld id="{1B5EECD6-390B-465E-8C64-D07A7E847359}" type="datetime1">
              <a:rPr lang="sl-SI" smtClean="0"/>
              <a:t>16. 05. 2022</a:t>
            </a:fld>
            <a:endParaRPr lang="sl-SI"/>
          </a:p>
        </p:txBody>
      </p:sp>
      <p:sp>
        <p:nvSpPr>
          <p:cNvPr id="5" name="Footer Placeholder 4"/>
          <p:cNvSpPr>
            <a:spLocks noGrp="1"/>
          </p:cNvSpPr>
          <p:nvPr>
            <p:ph type="ftr" sz="quarter" idx="11"/>
          </p:nvPr>
        </p:nvSpPr>
        <p:spPr/>
        <p:txBody>
          <a:bodyPr/>
          <a:lstStyle/>
          <a:p>
            <a:r>
              <a:rPr lang="sv-SE"/>
              <a:t>Pripravila: Gomiunik N., maj 2022</a:t>
            </a:r>
            <a:endParaRPr lang="sl-SI"/>
          </a:p>
        </p:txBody>
      </p:sp>
      <p:sp>
        <p:nvSpPr>
          <p:cNvPr id="6" name="Slide Number Placeholder 5"/>
          <p:cNvSpPr>
            <a:spLocks noGrp="1"/>
          </p:cNvSpPr>
          <p:nvPr>
            <p:ph type="sldNum" sz="quarter" idx="12"/>
          </p:nvPr>
        </p:nvSpPr>
        <p:spPr/>
        <p:txBody>
          <a:bodyPr/>
          <a:lstStyle/>
          <a:p>
            <a:fld id="{4D4EC4B5-3B6B-4674-B673-EA2ED33C3B85}" type="slidenum">
              <a:rPr lang="sl-SI" smtClean="0"/>
              <a:t>‹#›</a:t>
            </a:fld>
            <a:endParaRPr lang="sl-SI"/>
          </a:p>
        </p:txBody>
      </p:sp>
    </p:spTree>
    <p:extLst>
      <p:ext uri="{BB962C8B-B14F-4D97-AF65-F5344CB8AC3E}">
        <p14:creationId xmlns:p14="http://schemas.microsoft.com/office/powerpoint/2010/main" val="2599223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69906A91-A056-4D69-86E9-D69745315B73}" type="datetime1">
              <a:rPr lang="sl-SI" smtClean="0"/>
              <a:t>16. 05. 2022</a:t>
            </a:fld>
            <a:endParaRPr lang="sl-SI"/>
          </a:p>
        </p:txBody>
      </p:sp>
      <p:sp>
        <p:nvSpPr>
          <p:cNvPr id="5" name="Footer Placeholder 4"/>
          <p:cNvSpPr>
            <a:spLocks noGrp="1"/>
          </p:cNvSpPr>
          <p:nvPr>
            <p:ph type="ftr" sz="quarter" idx="11"/>
          </p:nvPr>
        </p:nvSpPr>
        <p:spPr/>
        <p:txBody>
          <a:bodyPr/>
          <a:lstStyle/>
          <a:p>
            <a:r>
              <a:rPr lang="sv-SE"/>
              <a:t>Pripravila: Gomiunik N., maj 2022</a:t>
            </a:r>
            <a:endParaRPr lang="sl-SI"/>
          </a:p>
        </p:txBody>
      </p:sp>
      <p:sp>
        <p:nvSpPr>
          <p:cNvPr id="6" name="Slide Number Placeholder 5"/>
          <p:cNvSpPr>
            <a:spLocks noGrp="1"/>
          </p:cNvSpPr>
          <p:nvPr>
            <p:ph type="sldNum" sz="quarter" idx="12"/>
          </p:nvPr>
        </p:nvSpPr>
        <p:spPr/>
        <p:txBody>
          <a:bodyPr/>
          <a:lstStyle/>
          <a:p>
            <a:fld id="{4D4EC4B5-3B6B-4674-B673-EA2ED33C3B85}" type="slidenum">
              <a:rPr lang="sl-SI" smtClean="0"/>
              <a:t>‹#›</a:t>
            </a:fld>
            <a:endParaRPr lang="sl-SI"/>
          </a:p>
        </p:txBody>
      </p:sp>
    </p:spTree>
    <p:extLst>
      <p:ext uri="{BB962C8B-B14F-4D97-AF65-F5344CB8AC3E}">
        <p14:creationId xmlns:p14="http://schemas.microsoft.com/office/powerpoint/2010/main" val="3301550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3CFD6F3F-98C1-4BC4-8221-FCF586F234AC}" type="datetime1">
              <a:rPr lang="sl-SI" smtClean="0"/>
              <a:t>16. 05. 2022</a:t>
            </a:fld>
            <a:endParaRPr lang="sl-SI"/>
          </a:p>
        </p:txBody>
      </p:sp>
      <p:sp>
        <p:nvSpPr>
          <p:cNvPr id="5" name="Footer Placeholder 4"/>
          <p:cNvSpPr>
            <a:spLocks noGrp="1"/>
          </p:cNvSpPr>
          <p:nvPr>
            <p:ph type="ftr" sz="quarter" idx="11"/>
          </p:nvPr>
        </p:nvSpPr>
        <p:spPr/>
        <p:txBody>
          <a:bodyPr/>
          <a:lstStyle/>
          <a:p>
            <a:r>
              <a:rPr lang="sv-SE"/>
              <a:t>Pripravila: Gomiunik N., maj 2022</a:t>
            </a:r>
            <a:endParaRPr lang="sl-SI"/>
          </a:p>
        </p:txBody>
      </p:sp>
      <p:sp>
        <p:nvSpPr>
          <p:cNvPr id="6" name="Slide Number Placeholder 5"/>
          <p:cNvSpPr>
            <a:spLocks noGrp="1"/>
          </p:cNvSpPr>
          <p:nvPr>
            <p:ph type="sldNum" sz="quarter" idx="12"/>
          </p:nvPr>
        </p:nvSpPr>
        <p:spPr/>
        <p:txBody>
          <a:bodyPr/>
          <a:lstStyle/>
          <a:p>
            <a:fld id="{4D4EC4B5-3B6B-4674-B673-EA2ED33C3B85}" type="slidenum">
              <a:rPr lang="sl-SI" smtClean="0"/>
              <a:t>‹#›</a:t>
            </a:fld>
            <a:endParaRPr lang="sl-SI"/>
          </a:p>
        </p:txBody>
      </p:sp>
    </p:spTree>
    <p:extLst>
      <p:ext uri="{BB962C8B-B14F-4D97-AF65-F5344CB8AC3E}">
        <p14:creationId xmlns:p14="http://schemas.microsoft.com/office/powerpoint/2010/main" val="2860270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941E8B4C-D9E9-42E2-A1EE-2F7EF5C5AE28}" type="datetime1">
              <a:rPr lang="sl-SI" smtClean="0"/>
              <a:t>16. 05. 2022</a:t>
            </a:fld>
            <a:endParaRPr lang="sl-SI"/>
          </a:p>
        </p:txBody>
      </p:sp>
      <p:sp>
        <p:nvSpPr>
          <p:cNvPr id="5" name="Footer Placeholder 4"/>
          <p:cNvSpPr>
            <a:spLocks noGrp="1"/>
          </p:cNvSpPr>
          <p:nvPr>
            <p:ph type="ftr" sz="quarter" idx="11"/>
          </p:nvPr>
        </p:nvSpPr>
        <p:spPr/>
        <p:txBody>
          <a:bodyPr/>
          <a:lstStyle/>
          <a:p>
            <a:r>
              <a:rPr lang="sv-SE"/>
              <a:t>Pripravila: Gomiunik N., maj 2022</a:t>
            </a:r>
            <a:endParaRPr lang="sl-SI"/>
          </a:p>
        </p:txBody>
      </p:sp>
      <p:sp>
        <p:nvSpPr>
          <p:cNvPr id="6" name="Slide Number Placeholder 5"/>
          <p:cNvSpPr>
            <a:spLocks noGrp="1"/>
          </p:cNvSpPr>
          <p:nvPr>
            <p:ph type="sldNum" sz="quarter" idx="12"/>
          </p:nvPr>
        </p:nvSpPr>
        <p:spPr/>
        <p:txBody>
          <a:bodyPr/>
          <a:lstStyle/>
          <a:p>
            <a:fld id="{4D4EC4B5-3B6B-4674-B673-EA2ED33C3B85}" type="slidenum">
              <a:rPr lang="sl-SI" smtClean="0"/>
              <a:t>‹#›</a:t>
            </a:fld>
            <a:endParaRPr lang="sl-SI"/>
          </a:p>
        </p:txBody>
      </p:sp>
    </p:spTree>
    <p:extLst>
      <p:ext uri="{BB962C8B-B14F-4D97-AF65-F5344CB8AC3E}">
        <p14:creationId xmlns:p14="http://schemas.microsoft.com/office/powerpoint/2010/main" val="75386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sl-SI"/>
              <a:t>Kliknite, če želite urediti slog naslova matrice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6D985C70-3AE9-4DF4-AD74-17E22E9DB427}" type="datetime1">
              <a:rPr lang="sl-SI" smtClean="0"/>
              <a:t>16. 05. 2022</a:t>
            </a:fld>
            <a:endParaRPr lang="sl-SI"/>
          </a:p>
        </p:txBody>
      </p:sp>
      <p:sp>
        <p:nvSpPr>
          <p:cNvPr id="5" name="Footer Placeholder 4"/>
          <p:cNvSpPr>
            <a:spLocks noGrp="1"/>
          </p:cNvSpPr>
          <p:nvPr>
            <p:ph type="ftr" sz="quarter" idx="11"/>
          </p:nvPr>
        </p:nvSpPr>
        <p:spPr/>
        <p:txBody>
          <a:bodyPr/>
          <a:lstStyle/>
          <a:p>
            <a:r>
              <a:rPr lang="sv-SE"/>
              <a:t>Pripravila: Gomiunik N., maj 2022</a:t>
            </a:r>
            <a:endParaRPr lang="sl-SI"/>
          </a:p>
        </p:txBody>
      </p:sp>
      <p:sp>
        <p:nvSpPr>
          <p:cNvPr id="6" name="Slide Number Placeholder 5"/>
          <p:cNvSpPr>
            <a:spLocks noGrp="1"/>
          </p:cNvSpPr>
          <p:nvPr>
            <p:ph type="sldNum" sz="quarter" idx="12"/>
          </p:nvPr>
        </p:nvSpPr>
        <p:spPr/>
        <p:txBody>
          <a:bodyPr/>
          <a:lstStyle/>
          <a:p>
            <a:fld id="{4D4EC4B5-3B6B-4674-B673-EA2ED33C3B85}" type="slidenum">
              <a:rPr lang="sl-SI" smtClean="0"/>
              <a:t>‹#›</a:t>
            </a:fld>
            <a:endParaRPr lang="sl-SI"/>
          </a:p>
        </p:txBody>
      </p:sp>
    </p:spTree>
    <p:extLst>
      <p:ext uri="{BB962C8B-B14F-4D97-AF65-F5344CB8AC3E}">
        <p14:creationId xmlns:p14="http://schemas.microsoft.com/office/powerpoint/2010/main" val="1951314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5D8CE85A-2CD3-49BD-A772-7B47371F5F68}" type="datetime1">
              <a:rPr lang="sl-SI" smtClean="0"/>
              <a:t>16. 05. 2022</a:t>
            </a:fld>
            <a:endParaRPr lang="sl-SI"/>
          </a:p>
        </p:txBody>
      </p:sp>
      <p:sp>
        <p:nvSpPr>
          <p:cNvPr id="6" name="Footer Placeholder 5"/>
          <p:cNvSpPr>
            <a:spLocks noGrp="1"/>
          </p:cNvSpPr>
          <p:nvPr>
            <p:ph type="ftr" sz="quarter" idx="11"/>
          </p:nvPr>
        </p:nvSpPr>
        <p:spPr/>
        <p:txBody>
          <a:bodyPr/>
          <a:lstStyle/>
          <a:p>
            <a:r>
              <a:rPr lang="sv-SE"/>
              <a:t>Pripravila: Gomiunik N., maj 2022</a:t>
            </a:r>
            <a:endParaRPr lang="sl-SI"/>
          </a:p>
        </p:txBody>
      </p:sp>
      <p:sp>
        <p:nvSpPr>
          <p:cNvPr id="7" name="Slide Number Placeholder 6"/>
          <p:cNvSpPr>
            <a:spLocks noGrp="1"/>
          </p:cNvSpPr>
          <p:nvPr>
            <p:ph type="sldNum" sz="quarter" idx="12"/>
          </p:nvPr>
        </p:nvSpPr>
        <p:spPr/>
        <p:txBody>
          <a:bodyPr/>
          <a:lstStyle/>
          <a:p>
            <a:fld id="{4D4EC4B5-3B6B-4674-B673-EA2ED33C3B85}" type="slidenum">
              <a:rPr lang="sl-SI" smtClean="0"/>
              <a:t>‹#›</a:t>
            </a:fld>
            <a:endParaRPr lang="sl-SI"/>
          </a:p>
        </p:txBody>
      </p:sp>
    </p:spTree>
    <p:extLst>
      <p:ext uri="{BB962C8B-B14F-4D97-AF65-F5344CB8AC3E}">
        <p14:creationId xmlns:p14="http://schemas.microsoft.com/office/powerpoint/2010/main" val="1089036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sl-SI"/>
              <a:t>Kliknite, če želite urediti slog naslova matrice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629842" y="2505075"/>
            <a:ext cx="3868340"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Content Placeholder 5"/>
          <p:cNvSpPr>
            <a:spLocks noGrp="1"/>
          </p:cNvSpPr>
          <p:nvPr>
            <p:ph sz="quarter" idx="4"/>
          </p:nvPr>
        </p:nvSpPr>
        <p:spPr>
          <a:xfrm>
            <a:off x="4629150" y="2505075"/>
            <a:ext cx="3887391"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F98E8CD5-75F2-4A0A-8D2D-03885877E34F}" type="datetime1">
              <a:rPr lang="sl-SI" smtClean="0"/>
              <a:t>16. 05. 2022</a:t>
            </a:fld>
            <a:endParaRPr lang="sl-SI"/>
          </a:p>
        </p:txBody>
      </p:sp>
      <p:sp>
        <p:nvSpPr>
          <p:cNvPr id="8" name="Footer Placeholder 7"/>
          <p:cNvSpPr>
            <a:spLocks noGrp="1"/>
          </p:cNvSpPr>
          <p:nvPr>
            <p:ph type="ftr" sz="quarter" idx="11"/>
          </p:nvPr>
        </p:nvSpPr>
        <p:spPr/>
        <p:txBody>
          <a:bodyPr/>
          <a:lstStyle/>
          <a:p>
            <a:r>
              <a:rPr lang="sv-SE"/>
              <a:t>Pripravila: Gomiunik N., maj 2022</a:t>
            </a:r>
            <a:endParaRPr lang="sl-SI"/>
          </a:p>
        </p:txBody>
      </p:sp>
      <p:sp>
        <p:nvSpPr>
          <p:cNvPr id="9" name="Slide Number Placeholder 8"/>
          <p:cNvSpPr>
            <a:spLocks noGrp="1"/>
          </p:cNvSpPr>
          <p:nvPr>
            <p:ph type="sldNum" sz="quarter" idx="12"/>
          </p:nvPr>
        </p:nvSpPr>
        <p:spPr/>
        <p:txBody>
          <a:bodyPr/>
          <a:lstStyle/>
          <a:p>
            <a:fld id="{4D4EC4B5-3B6B-4674-B673-EA2ED33C3B85}" type="slidenum">
              <a:rPr lang="sl-SI" smtClean="0"/>
              <a:t>‹#›</a:t>
            </a:fld>
            <a:endParaRPr lang="sl-SI"/>
          </a:p>
        </p:txBody>
      </p:sp>
    </p:spTree>
    <p:extLst>
      <p:ext uri="{BB962C8B-B14F-4D97-AF65-F5344CB8AC3E}">
        <p14:creationId xmlns:p14="http://schemas.microsoft.com/office/powerpoint/2010/main" val="2546831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fld id="{7F1BD7D5-FAB4-4E41-AE35-DBFD8B04690B}" type="datetime1">
              <a:rPr lang="sl-SI" smtClean="0"/>
              <a:t>16. 05. 2022</a:t>
            </a:fld>
            <a:endParaRPr lang="sl-SI"/>
          </a:p>
        </p:txBody>
      </p:sp>
      <p:sp>
        <p:nvSpPr>
          <p:cNvPr id="4" name="Footer Placeholder 3"/>
          <p:cNvSpPr>
            <a:spLocks noGrp="1"/>
          </p:cNvSpPr>
          <p:nvPr>
            <p:ph type="ftr" sz="quarter" idx="11"/>
          </p:nvPr>
        </p:nvSpPr>
        <p:spPr/>
        <p:txBody>
          <a:bodyPr/>
          <a:lstStyle/>
          <a:p>
            <a:r>
              <a:rPr lang="sv-SE"/>
              <a:t>Pripravila: Gomiunik N., maj 2022</a:t>
            </a:r>
            <a:endParaRPr lang="sl-SI"/>
          </a:p>
        </p:txBody>
      </p:sp>
      <p:sp>
        <p:nvSpPr>
          <p:cNvPr id="5" name="Slide Number Placeholder 4"/>
          <p:cNvSpPr>
            <a:spLocks noGrp="1"/>
          </p:cNvSpPr>
          <p:nvPr>
            <p:ph type="sldNum" sz="quarter" idx="12"/>
          </p:nvPr>
        </p:nvSpPr>
        <p:spPr/>
        <p:txBody>
          <a:bodyPr/>
          <a:lstStyle/>
          <a:p>
            <a:fld id="{4D4EC4B5-3B6B-4674-B673-EA2ED33C3B85}" type="slidenum">
              <a:rPr lang="sl-SI" smtClean="0"/>
              <a:t>‹#›</a:t>
            </a:fld>
            <a:endParaRPr lang="sl-SI"/>
          </a:p>
        </p:txBody>
      </p:sp>
    </p:spTree>
    <p:extLst>
      <p:ext uri="{BB962C8B-B14F-4D97-AF65-F5344CB8AC3E}">
        <p14:creationId xmlns:p14="http://schemas.microsoft.com/office/powerpoint/2010/main" val="3920539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94EB2-803D-486F-815C-00B45135DF36}" type="datetime1">
              <a:rPr lang="sl-SI" smtClean="0"/>
              <a:t>16. 05. 2022</a:t>
            </a:fld>
            <a:endParaRPr lang="sl-SI"/>
          </a:p>
        </p:txBody>
      </p:sp>
      <p:sp>
        <p:nvSpPr>
          <p:cNvPr id="3" name="Footer Placeholder 2"/>
          <p:cNvSpPr>
            <a:spLocks noGrp="1"/>
          </p:cNvSpPr>
          <p:nvPr>
            <p:ph type="ftr" sz="quarter" idx="11"/>
          </p:nvPr>
        </p:nvSpPr>
        <p:spPr/>
        <p:txBody>
          <a:bodyPr/>
          <a:lstStyle/>
          <a:p>
            <a:r>
              <a:rPr lang="sv-SE"/>
              <a:t>Pripravila: Gomiunik N., maj 2022</a:t>
            </a:r>
            <a:endParaRPr lang="sl-SI"/>
          </a:p>
        </p:txBody>
      </p:sp>
      <p:sp>
        <p:nvSpPr>
          <p:cNvPr id="4" name="Slide Number Placeholder 3"/>
          <p:cNvSpPr>
            <a:spLocks noGrp="1"/>
          </p:cNvSpPr>
          <p:nvPr>
            <p:ph type="sldNum" sz="quarter" idx="12"/>
          </p:nvPr>
        </p:nvSpPr>
        <p:spPr/>
        <p:txBody>
          <a:bodyPr/>
          <a:lstStyle/>
          <a:p>
            <a:fld id="{4D4EC4B5-3B6B-4674-B673-EA2ED33C3B85}" type="slidenum">
              <a:rPr lang="sl-SI" smtClean="0"/>
              <a:t>‹#›</a:t>
            </a:fld>
            <a:endParaRPr lang="sl-SI"/>
          </a:p>
        </p:txBody>
      </p:sp>
    </p:spTree>
    <p:extLst>
      <p:ext uri="{BB962C8B-B14F-4D97-AF65-F5344CB8AC3E}">
        <p14:creationId xmlns:p14="http://schemas.microsoft.com/office/powerpoint/2010/main" val="2734486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l-SI"/>
              <a:t>Kliknite, če želite urediti slog naslova matrice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p:txBody>
          <a:bodyPr/>
          <a:lstStyle/>
          <a:p>
            <a:fld id="{73732E59-5655-4ACA-9E8A-EE697C4D2287}" type="datetime1">
              <a:rPr lang="sl-SI" smtClean="0"/>
              <a:t>16. 05. 2022</a:t>
            </a:fld>
            <a:endParaRPr lang="sl-SI"/>
          </a:p>
        </p:txBody>
      </p:sp>
      <p:sp>
        <p:nvSpPr>
          <p:cNvPr id="6" name="Footer Placeholder 5"/>
          <p:cNvSpPr>
            <a:spLocks noGrp="1"/>
          </p:cNvSpPr>
          <p:nvPr>
            <p:ph type="ftr" sz="quarter" idx="11"/>
          </p:nvPr>
        </p:nvSpPr>
        <p:spPr/>
        <p:txBody>
          <a:bodyPr/>
          <a:lstStyle/>
          <a:p>
            <a:r>
              <a:rPr lang="sv-SE"/>
              <a:t>Pripravila: Gomiunik N., maj 2022</a:t>
            </a:r>
            <a:endParaRPr lang="sl-SI"/>
          </a:p>
        </p:txBody>
      </p:sp>
      <p:sp>
        <p:nvSpPr>
          <p:cNvPr id="7" name="Slide Number Placeholder 6"/>
          <p:cNvSpPr>
            <a:spLocks noGrp="1"/>
          </p:cNvSpPr>
          <p:nvPr>
            <p:ph type="sldNum" sz="quarter" idx="12"/>
          </p:nvPr>
        </p:nvSpPr>
        <p:spPr/>
        <p:txBody>
          <a:bodyPr/>
          <a:lstStyle/>
          <a:p>
            <a:fld id="{4D4EC4B5-3B6B-4674-B673-EA2ED33C3B85}" type="slidenum">
              <a:rPr lang="sl-SI" smtClean="0"/>
              <a:t>‹#›</a:t>
            </a:fld>
            <a:endParaRPr lang="sl-SI"/>
          </a:p>
        </p:txBody>
      </p:sp>
    </p:spTree>
    <p:extLst>
      <p:ext uri="{BB962C8B-B14F-4D97-AF65-F5344CB8AC3E}">
        <p14:creationId xmlns:p14="http://schemas.microsoft.com/office/powerpoint/2010/main" val="2365228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p:txBody>
          <a:bodyPr/>
          <a:lstStyle/>
          <a:p>
            <a:fld id="{29A9DE29-E006-4930-A5F4-9B11825456C7}" type="datetime1">
              <a:rPr lang="sl-SI" smtClean="0"/>
              <a:t>16. 05. 2022</a:t>
            </a:fld>
            <a:endParaRPr lang="sl-SI"/>
          </a:p>
        </p:txBody>
      </p:sp>
      <p:sp>
        <p:nvSpPr>
          <p:cNvPr id="6" name="Footer Placeholder 5"/>
          <p:cNvSpPr>
            <a:spLocks noGrp="1"/>
          </p:cNvSpPr>
          <p:nvPr>
            <p:ph type="ftr" sz="quarter" idx="11"/>
          </p:nvPr>
        </p:nvSpPr>
        <p:spPr/>
        <p:txBody>
          <a:bodyPr/>
          <a:lstStyle/>
          <a:p>
            <a:r>
              <a:rPr lang="sv-SE"/>
              <a:t>Pripravila: Gomiunik N., maj 2022</a:t>
            </a:r>
            <a:endParaRPr lang="sl-SI"/>
          </a:p>
        </p:txBody>
      </p:sp>
      <p:sp>
        <p:nvSpPr>
          <p:cNvPr id="7" name="Slide Number Placeholder 6"/>
          <p:cNvSpPr>
            <a:spLocks noGrp="1"/>
          </p:cNvSpPr>
          <p:nvPr>
            <p:ph type="sldNum" sz="quarter" idx="12"/>
          </p:nvPr>
        </p:nvSpPr>
        <p:spPr/>
        <p:txBody>
          <a:bodyPr/>
          <a:lstStyle/>
          <a:p>
            <a:fld id="{4D4EC4B5-3B6B-4674-B673-EA2ED33C3B85}" type="slidenum">
              <a:rPr lang="sl-SI" smtClean="0"/>
              <a:t>‹#›</a:t>
            </a:fld>
            <a:endParaRPr lang="sl-SI"/>
          </a:p>
        </p:txBody>
      </p:sp>
    </p:spTree>
    <p:extLst>
      <p:ext uri="{BB962C8B-B14F-4D97-AF65-F5344CB8AC3E}">
        <p14:creationId xmlns:p14="http://schemas.microsoft.com/office/powerpoint/2010/main" val="4059667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BFEE80-70A7-486B-9DA5-399E4B368E92}" type="datetime1">
              <a:rPr lang="sl-SI" smtClean="0"/>
              <a:t>16. 05. 2022</a:t>
            </a:fld>
            <a:endParaRPr lang="sl-SI"/>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a:t>Pripravila: Gomiunik N., maj 2022</a:t>
            </a:r>
            <a:endParaRPr lang="sl-SI"/>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EC4B5-3B6B-4674-B673-EA2ED33C3B85}" type="slidenum">
              <a:rPr lang="sl-SI" smtClean="0"/>
              <a:t>‹#›</a:t>
            </a:fld>
            <a:endParaRPr lang="sl-SI"/>
          </a:p>
        </p:txBody>
      </p:sp>
    </p:spTree>
    <p:extLst>
      <p:ext uri="{BB962C8B-B14F-4D97-AF65-F5344CB8AC3E}">
        <p14:creationId xmlns:p14="http://schemas.microsoft.com/office/powerpoint/2010/main" val="29562663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pZETaDAkpwI&amp;feature=youtu.be"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tudentskidomovi.um.si/portal/index.php/dokumenti/category/10-prednostni-seznam?ml=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udentskidomovi.um.si/portal/index.php" TargetMode="External"/><Relationship Id="rId2" Type="http://schemas.openxmlformats.org/officeDocument/2006/relationships/hyperlink" Target="http://www.stud-dom-lj.si/"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studentska-org.si/studentski-kazipot/bivanje/pri-zasebnikih/" TargetMode="External"/><Relationship Id="rId4" Type="http://schemas.openxmlformats.org/officeDocument/2006/relationships/hyperlink" Target="https://www.sd.upr.si/"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mddsz.gov.si/si/delovna_podrocja/trg_dela_in_zaposlovanje/stipendij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s://www.uradni-list.si/glasilo-uradni-list-rs/vsebina/113765"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movit.si/info-servis-eurodesk/mobilnost-mladih/delo-v-tujini/" TargetMode="External"/><Relationship Id="rId2" Type="http://schemas.openxmlformats.org/officeDocument/2006/relationships/hyperlink" Target="https://student.nomago.si/delo-v-tujin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vps.vss-ce.com/VPS/" TargetMode="External"/><Relationship Id="rId2" Type="http://schemas.openxmlformats.org/officeDocument/2006/relationships/hyperlink" Target="https://www.uni-lj.si/studij/prijavno-sprejemni-postopki/obvestil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ortal.evs.gov.si/bivanj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youtube.com/watch?v=pZETaDAkpwI&amp;feature=youtu.b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267006" y="2576750"/>
            <a:ext cx="6783047" cy="1470025"/>
          </a:xfrm>
        </p:spPr>
        <p:txBody>
          <a:bodyPr>
            <a:noAutofit/>
          </a:bodyPr>
          <a:lstStyle/>
          <a:p>
            <a:r>
              <a:rPr lang="sl-SI" sz="4800" b="1" i="1" u="sng" dirty="0">
                <a:solidFill>
                  <a:schemeClr val="accent6">
                    <a:lumMod val="75000"/>
                  </a:schemeClr>
                </a:solidFill>
              </a:rPr>
              <a:t>Bivanje v času študija, </a:t>
            </a:r>
            <a:br>
              <a:rPr lang="sl-SI" sz="4800" b="1" i="1" u="sng" dirty="0">
                <a:solidFill>
                  <a:schemeClr val="accent6">
                    <a:lumMod val="75000"/>
                  </a:schemeClr>
                </a:solidFill>
              </a:rPr>
            </a:br>
            <a:r>
              <a:rPr lang="sl-SI" sz="4800" b="1" i="1" u="sng" dirty="0">
                <a:solidFill>
                  <a:schemeClr val="accent6">
                    <a:lumMod val="75000"/>
                  </a:schemeClr>
                </a:solidFill>
              </a:rPr>
              <a:t>štipendije, </a:t>
            </a:r>
            <a:br>
              <a:rPr lang="sl-SI" sz="4800" b="1" i="1" u="sng" dirty="0">
                <a:solidFill>
                  <a:schemeClr val="accent6">
                    <a:lumMod val="75000"/>
                  </a:schemeClr>
                </a:solidFill>
              </a:rPr>
            </a:br>
            <a:r>
              <a:rPr lang="sl-SI" sz="4800" b="1" i="1" u="sng" dirty="0">
                <a:solidFill>
                  <a:schemeClr val="accent6">
                    <a:lumMod val="75000"/>
                  </a:schemeClr>
                </a:solidFill>
              </a:rPr>
              <a:t>prijava na Zavodu za zaposlovanje</a:t>
            </a:r>
            <a:br>
              <a:rPr lang="sl-SI" sz="4800" b="1" i="1" u="sng" dirty="0">
                <a:solidFill>
                  <a:schemeClr val="accent6">
                    <a:lumMod val="75000"/>
                  </a:schemeClr>
                </a:solidFill>
              </a:rPr>
            </a:br>
            <a:endParaRPr lang="sl-SI" sz="1800" b="1" i="1" u="sng" dirty="0">
              <a:solidFill>
                <a:schemeClr val="accent6">
                  <a:lumMod val="75000"/>
                </a:schemeClr>
              </a:solidFill>
            </a:endParaRPr>
          </a:p>
        </p:txBody>
      </p:sp>
      <p:sp>
        <p:nvSpPr>
          <p:cNvPr id="3" name="Podnaslov 2"/>
          <p:cNvSpPr>
            <a:spLocks noGrp="1"/>
          </p:cNvSpPr>
          <p:nvPr>
            <p:ph type="subTitle" idx="1"/>
          </p:nvPr>
        </p:nvSpPr>
        <p:spPr>
          <a:xfrm>
            <a:off x="1458130" y="5408421"/>
            <a:ext cx="6400800" cy="1152128"/>
          </a:xfrm>
        </p:spPr>
        <p:txBody>
          <a:bodyPr>
            <a:normAutofit/>
          </a:bodyPr>
          <a:lstStyle/>
          <a:p>
            <a:r>
              <a:rPr lang="sl-SI" sz="1800" dirty="0"/>
              <a:t>Pripravila: Nataša Gomiunik, univ. dipl. psih</a:t>
            </a:r>
          </a:p>
          <a:p>
            <a:r>
              <a:rPr lang="sl-SI" sz="1800" dirty="0"/>
              <a:t>maj 2022</a:t>
            </a:r>
          </a:p>
          <a:p>
            <a:endParaRPr lang="sl-SI" sz="1800" dirty="0"/>
          </a:p>
          <a:p>
            <a:endParaRPr lang="sl-SI" sz="1800" dirty="0"/>
          </a:p>
          <a:p>
            <a:endParaRPr lang="sl-SI" sz="1800" dirty="0"/>
          </a:p>
        </p:txBody>
      </p:sp>
      <p:pic>
        <p:nvPicPr>
          <p:cNvPr id="1026" name="Picture 2" descr="http://fl.uni-mb.si/wp-content/uploads/2011/05/imagesCANSL82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2090" y="3976765"/>
            <a:ext cx="1620028" cy="12857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Označba mesta noge 3">
            <a:extLst>
              <a:ext uri="{FF2B5EF4-FFF2-40B4-BE49-F238E27FC236}">
                <a16:creationId xmlns:a16="http://schemas.microsoft.com/office/drawing/2014/main" id="{A2B6B826-4FDA-4BDD-937C-50CF2111ECFB}"/>
              </a:ext>
            </a:extLst>
          </p:cNvPr>
          <p:cNvSpPr>
            <a:spLocks noGrp="1"/>
          </p:cNvSpPr>
          <p:nvPr>
            <p:ph type="ftr" sz="quarter" idx="11"/>
          </p:nvPr>
        </p:nvSpPr>
        <p:spPr/>
        <p:txBody>
          <a:bodyPr/>
          <a:lstStyle/>
          <a:p>
            <a:r>
              <a:rPr lang="sv-SE"/>
              <a:t>Pripravila: Gomiunik N., maj 2022</a:t>
            </a:r>
            <a:endParaRPr lang="sl-SI"/>
          </a:p>
        </p:txBody>
      </p:sp>
    </p:spTree>
    <p:extLst>
      <p:ext uri="{BB962C8B-B14F-4D97-AF65-F5344CB8AC3E}">
        <p14:creationId xmlns:p14="http://schemas.microsoft.com/office/powerpoint/2010/main" val="409423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E5C1A8E2-EA07-43CC-BCDF-5866C391B565}"/>
              </a:ext>
            </a:extLst>
          </p:cNvPr>
          <p:cNvPicPr>
            <a:picLocks noChangeAspect="1"/>
          </p:cNvPicPr>
          <p:nvPr/>
        </p:nvPicPr>
        <p:blipFill rotWithShape="1">
          <a:blip r:embed="rId2"/>
          <a:srcRect l="13909" t="9744" r="15182" b="8156"/>
          <a:stretch/>
        </p:blipFill>
        <p:spPr>
          <a:xfrm>
            <a:off x="628650" y="681037"/>
            <a:ext cx="7946321" cy="5175295"/>
          </a:xfrm>
          <a:prstGeom prst="rect">
            <a:avLst/>
          </a:prstGeom>
        </p:spPr>
      </p:pic>
      <p:sp>
        <p:nvSpPr>
          <p:cNvPr id="5" name="Označba mesta noge 4">
            <a:extLst>
              <a:ext uri="{FF2B5EF4-FFF2-40B4-BE49-F238E27FC236}">
                <a16:creationId xmlns:a16="http://schemas.microsoft.com/office/drawing/2014/main" id="{733CC5C9-7FC9-4B4F-88D2-467152063ED0}"/>
              </a:ext>
            </a:extLst>
          </p:cNvPr>
          <p:cNvSpPr>
            <a:spLocks noGrp="1"/>
          </p:cNvSpPr>
          <p:nvPr>
            <p:ph type="ftr" sz="quarter" idx="11"/>
          </p:nvPr>
        </p:nvSpPr>
        <p:spPr/>
        <p:txBody>
          <a:bodyPr/>
          <a:lstStyle/>
          <a:p>
            <a:r>
              <a:rPr lang="sv-SE"/>
              <a:t>Pripravila: Gomiunik N., maj 2022</a:t>
            </a:r>
            <a:endParaRPr lang="sl-SI"/>
          </a:p>
        </p:txBody>
      </p:sp>
      <p:sp>
        <p:nvSpPr>
          <p:cNvPr id="6" name="Pravokotnik 5">
            <a:extLst>
              <a:ext uri="{FF2B5EF4-FFF2-40B4-BE49-F238E27FC236}">
                <a16:creationId xmlns:a16="http://schemas.microsoft.com/office/drawing/2014/main" id="{B02FD4C4-42A1-428D-9967-7287C861E667}"/>
              </a:ext>
            </a:extLst>
          </p:cNvPr>
          <p:cNvSpPr/>
          <p:nvPr/>
        </p:nvSpPr>
        <p:spPr>
          <a:xfrm>
            <a:off x="3720846" y="4879023"/>
            <a:ext cx="4788408" cy="1477328"/>
          </a:xfrm>
          <a:prstGeom prst="rect">
            <a:avLst/>
          </a:prstGeom>
          <a:solidFill>
            <a:schemeClr val="accent6">
              <a:lumMod val="60000"/>
              <a:lumOff val="40000"/>
            </a:schemeClr>
          </a:solidFill>
        </p:spPr>
        <p:txBody>
          <a:bodyPr wrap="square">
            <a:spAutoFit/>
          </a:bodyPr>
          <a:lstStyle/>
          <a:p>
            <a:r>
              <a:rPr lang="sl-SI" dirty="0"/>
              <a:t>VIDEO - IZPOLNJEVANJE PROŠNJE</a:t>
            </a:r>
          </a:p>
          <a:p>
            <a:endParaRPr lang="sl-SI" dirty="0"/>
          </a:p>
          <a:p>
            <a:r>
              <a:rPr lang="sl-SI" dirty="0">
                <a:hlinkClick r:id="rId3"/>
              </a:rPr>
              <a:t>https://www.youtube.com/watch?v=pZETaDAkpwI&amp;feature=youtu.be</a:t>
            </a:r>
            <a:endParaRPr lang="sl-SI" dirty="0"/>
          </a:p>
          <a:p>
            <a:endParaRPr lang="sl-SI" dirty="0"/>
          </a:p>
        </p:txBody>
      </p:sp>
    </p:spTree>
    <p:extLst>
      <p:ext uri="{BB962C8B-B14F-4D97-AF65-F5344CB8AC3E}">
        <p14:creationId xmlns:p14="http://schemas.microsoft.com/office/powerpoint/2010/main" val="1139015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u="sng" dirty="0">
                <a:solidFill>
                  <a:schemeClr val="accent6">
                    <a:lumMod val="75000"/>
                  </a:schemeClr>
                </a:solidFill>
              </a:rPr>
              <a:t>Bivanje v času študija - možnosti</a:t>
            </a:r>
            <a:endParaRPr lang="sl-SI" dirty="0"/>
          </a:p>
        </p:txBody>
      </p:sp>
      <p:sp>
        <p:nvSpPr>
          <p:cNvPr id="3" name="Ograda vsebine 2"/>
          <p:cNvSpPr>
            <a:spLocks noGrp="1"/>
          </p:cNvSpPr>
          <p:nvPr>
            <p:ph idx="1"/>
          </p:nvPr>
        </p:nvSpPr>
        <p:spPr>
          <a:xfrm>
            <a:off x="586154" y="1553307"/>
            <a:ext cx="7637584" cy="4554416"/>
          </a:xfrm>
        </p:spPr>
        <p:txBody>
          <a:bodyPr>
            <a:normAutofit/>
          </a:bodyPr>
          <a:lstStyle/>
          <a:p>
            <a:pPr marL="0" indent="0">
              <a:buNone/>
            </a:pPr>
            <a:endParaRPr lang="sl-SI" dirty="0">
              <a:solidFill>
                <a:srgbClr val="FF0000"/>
              </a:solidFill>
              <a:effectLst>
                <a:outerShdw blurRad="38100" dist="38100" dir="2700000" algn="tl">
                  <a:srgbClr val="000000">
                    <a:alpha val="43137"/>
                  </a:srgbClr>
                </a:outerShdw>
              </a:effectLst>
            </a:endParaRPr>
          </a:p>
          <a:p>
            <a:r>
              <a:rPr lang="sl-SI" dirty="0">
                <a:hlinkClick r:id="rId2"/>
              </a:rPr>
              <a:t> </a:t>
            </a:r>
            <a:r>
              <a:rPr lang="sl-SI" sz="2400" dirty="0">
                <a:hlinkClick r:id="rId2"/>
              </a:rPr>
              <a:t>Informativne prednostne liste</a:t>
            </a:r>
            <a:r>
              <a:rPr lang="sl-SI" sz="2400" dirty="0"/>
              <a:t> so seznami študentov za sprejem, ki izpolnjujejo pogoje za subvencionirano bivanje (uvrščeni so tudi študenti, ki še nimajo statusa, ostale pogoje pa izpolnjujejo). Na ustrezni prednostni listi poiščete številko vaše prošnje in ugotovite, koliko točk ste dosegli ter na katerem mestu ste.</a:t>
            </a:r>
          </a:p>
          <a:p>
            <a:endParaRPr lang="sl-SI" sz="2400" dirty="0"/>
          </a:p>
          <a:p>
            <a:endParaRPr lang="sl-SI" dirty="0"/>
          </a:p>
          <a:p>
            <a:endParaRPr lang="sl-SI" dirty="0"/>
          </a:p>
          <a:p>
            <a:pPr marL="0" indent="0">
              <a:buNone/>
            </a:pPr>
            <a:endParaRPr lang="sl-SI" dirty="0"/>
          </a:p>
        </p:txBody>
      </p:sp>
      <p:sp>
        <p:nvSpPr>
          <p:cNvPr id="4" name="Ograda noge 3"/>
          <p:cNvSpPr>
            <a:spLocks noGrp="1"/>
          </p:cNvSpPr>
          <p:nvPr>
            <p:ph type="ftr" sz="quarter" idx="11"/>
          </p:nvPr>
        </p:nvSpPr>
        <p:spPr/>
        <p:txBody>
          <a:bodyPr/>
          <a:lstStyle/>
          <a:p>
            <a:r>
              <a:rPr lang="sv-SE"/>
              <a:t>Pripravila: Gomiunik N., maj 2022</a:t>
            </a:r>
            <a:endParaRPr lang="sl-SI"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9700" y="116627"/>
            <a:ext cx="1798365" cy="1822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47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u="sng" dirty="0">
                <a:solidFill>
                  <a:schemeClr val="accent6">
                    <a:lumMod val="75000"/>
                  </a:schemeClr>
                </a:solidFill>
              </a:rPr>
              <a:t>Bivanje v času študija - možnosti</a:t>
            </a:r>
            <a:endParaRPr lang="sl-SI" dirty="0"/>
          </a:p>
        </p:txBody>
      </p:sp>
      <p:sp>
        <p:nvSpPr>
          <p:cNvPr id="3" name="Ograda vsebine 2"/>
          <p:cNvSpPr>
            <a:spLocks noGrp="1"/>
          </p:cNvSpPr>
          <p:nvPr>
            <p:ph idx="1"/>
          </p:nvPr>
        </p:nvSpPr>
        <p:spPr>
          <a:xfrm>
            <a:off x="502383" y="1764323"/>
            <a:ext cx="8243031" cy="4443046"/>
          </a:xfrm>
        </p:spPr>
        <p:txBody>
          <a:bodyPr>
            <a:normAutofit/>
          </a:bodyPr>
          <a:lstStyle/>
          <a:p>
            <a:pPr marL="0" indent="0">
              <a:buNone/>
            </a:pPr>
            <a:r>
              <a:rPr lang="sl-SI" dirty="0">
                <a:solidFill>
                  <a:srgbClr val="FF0000"/>
                </a:solidFill>
                <a:effectLst>
                  <a:outerShdw blurRad="38100" dist="38100" dir="2700000" algn="tl">
                    <a:srgbClr val="000000">
                      <a:alpha val="43137"/>
                    </a:srgbClr>
                  </a:outerShdw>
                </a:effectLst>
              </a:rPr>
              <a:t>Študentski, dijaški domovi</a:t>
            </a:r>
          </a:p>
          <a:p>
            <a:pPr marL="0" indent="0">
              <a:buNone/>
            </a:pPr>
            <a:r>
              <a:rPr lang="sl-SI" dirty="0">
                <a:solidFill>
                  <a:srgbClr val="FF0000"/>
                </a:solidFill>
                <a:effectLst>
                  <a:outerShdw blurRad="38100" dist="38100" dir="2700000" algn="tl">
                    <a:srgbClr val="000000">
                      <a:alpha val="43137"/>
                    </a:srgbClr>
                  </a:outerShdw>
                </a:effectLst>
              </a:rPr>
              <a:t>Subvencija za bivanje pri zasebnikih ( s subvencijo/brez)</a:t>
            </a:r>
          </a:p>
          <a:p>
            <a:pPr marL="0" indent="0">
              <a:buNone/>
            </a:pPr>
            <a:r>
              <a:rPr lang="sl-SI" dirty="0">
                <a:solidFill>
                  <a:srgbClr val="FF0000"/>
                </a:solidFill>
                <a:hlinkClick r:id="rId2"/>
              </a:rPr>
              <a:t>http://www.stud-dom-lj.si/</a:t>
            </a:r>
            <a:endParaRPr lang="sl-SI" dirty="0">
              <a:solidFill>
                <a:srgbClr val="FF0000"/>
              </a:solidFill>
            </a:endParaRPr>
          </a:p>
          <a:p>
            <a:pPr marL="0" indent="0">
              <a:buNone/>
            </a:pPr>
            <a:r>
              <a:rPr lang="sl-SI" dirty="0">
                <a:solidFill>
                  <a:srgbClr val="FF0000"/>
                </a:solidFill>
                <a:hlinkClick r:id="rId3"/>
              </a:rPr>
              <a:t>http://www.studentskidomovi.um.si/portal/index.php</a:t>
            </a:r>
            <a:endParaRPr lang="sl-SI" dirty="0">
              <a:solidFill>
                <a:srgbClr val="FF0000"/>
              </a:solidFill>
            </a:endParaRPr>
          </a:p>
          <a:p>
            <a:pPr marL="0" indent="0">
              <a:buNone/>
            </a:pPr>
            <a:r>
              <a:rPr lang="sl-SI" dirty="0">
                <a:solidFill>
                  <a:srgbClr val="FF0000"/>
                </a:solidFill>
                <a:hlinkClick r:id="rId4"/>
              </a:rPr>
              <a:t>https://www.sd.upr.si/</a:t>
            </a:r>
            <a:endParaRPr lang="sl-SI" dirty="0">
              <a:solidFill>
                <a:srgbClr val="FF0000"/>
              </a:solidFill>
            </a:endParaRPr>
          </a:p>
          <a:p>
            <a:pPr marL="0" indent="0">
              <a:buNone/>
            </a:pPr>
            <a:r>
              <a:rPr lang="sl-SI" dirty="0">
                <a:solidFill>
                  <a:srgbClr val="FF0000"/>
                </a:solidFill>
                <a:hlinkClick r:id="rId5"/>
              </a:rPr>
              <a:t>http://www.studentska-org.si/studentski-kazipot/bivanje/pri-zasebnikih/</a:t>
            </a:r>
            <a:endParaRPr lang="sl-SI" dirty="0">
              <a:solidFill>
                <a:srgbClr val="FF0000"/>
              </a:solidFill>
            </a:endParaRPr>
          </a:p>
          <a:p>
            <a:pPr marL="0" indent="0">
              <a:buNone/>
            </a:pPr>
            <a:endParaRPr lang="sl-SI" dirty="0">
              <a:solidFill>
                <a:srgbClr val="FF0000"/>
              </a:solidFill>
              <a:effectLst>
                <a:outerShdw blurRad="38100" dist="38100" dir="2700000" algn="tl">
                  <a:srgbClr val="000000">
                    <a:alpha val="43137"/>
                  </a:srgbClr>
                </a:outerShdw>
              </a:effectLst>
            </a:endParaRPr>
          </a:p>
          <a:p>
            <a:pPr marL="0" indent="0">
              <a:buNone/>
            </a:pPr>
            <a:r>
              <a:rPr lang="sl-SI" sz="2600" dirty="0">
                <a:solidFill>
                  <a:srgbClr val="FF0000"/>
                </a:solidFill>
              </a:rPr>
              <a:t>Spletne strani, ki so lahko v pomoč:</a:t>
            </a:r>
          </a:p>
          <a:p>
            <a:pPr marL="0" indent="0">
              <a:buNone/>
            </a:pPr>
            <a:endParaRPr lang="sl-SI" sz="2600" dirty="0">
              <a:solidFill>
                <a:srgbClr val="FF0000"/>
              </a:solidFill>
            </a:endParaRPr>
          </a:p>
          <a:p>
            <a:pPr marL="0" indent="0">
              <a:buNone/>
            </a:pPr>
            <a:endParaRPr lang="sl-SI" dirty="0">
              <a:solidFill>
                <a:srgbClr val="FF0000"/>
              </a:solidFill>
              <a:effectLst>
                <a:outerShdw blurRad="38100" dist="38100" dir="2700000" algn="tl">
                  <a:srgbClr val="000000">
                    <a:alpha val="43137"/>
                  </a:srgbClr>
                </a:outerShdw>
              </a:effectLst>
            </a:endParaRPr>
          </a:p>
          <a:p>
            <a:endParaRPr lang="sl-SI" dirty="0"/>
          </a:p>
          <a:p>
            <a:endParaRPr lang="sl-SI" dirty="0"/>
          </a:p>
          <a:p>
            <a:pPr marL="0" indent="0">
              <a:buNone/>
            </a:pPr>
            <a:endParaRPr lang="sl-SI" dirty="0"/>
          </a:p>
        </p:txBody>
      </p:sp>
      <p:sp>
        <p:nvSpPr>
          <p:cNvPr id="4" name="Ograda noge 3"/>
          <p:cNvSpPr>
            <a:spLocks noGrp="1"/>
          </p:cNvSpPr>
          <p:nvPr>
            <p:ph type="ftr" sz="quarter" idx="11"/>
          </p:nvPr>
        </p:nvSpPr>
        <p:spPr/>
        <p:txBody>
          <a:bodyPr/>
          <a:lstStyle/>
          <a:p>
            <a:r>
              <a:rPr lang="sv-SE"/>
              <a:t>Pripravila: Gomiunik N., maj 2022</a:t>
            </a:r>
            <a:endParaRPr lang="sl-SI"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9700" y="116627"/>
            <a:ext cx="1798365" cy="1822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4242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5025128-9360-4B7E-80D4-BA4650726406}"/>
              </a:ext>
            </a:extLst>
          </p:cNvPr>
          <p:cNvSpPr>
            <a:spLocks noGrp="1"/>
          </p:cNvSpPr>
          <p:nvPr>
            <p:ph type="title"/>
          </p:nvPr>
        </p:nvSpPr>
        <p:spPr/>
        <p:txBody>
          <a:bodyPr/>
          <a:lstStyle/>
          <a:p>
            <a:r>
              <a:rPr lang="sl-SI" dirty="0"/>
              <a:t>https://kamrica.dostop.si/</a:t>
            </a:r>
          </a:p>
        </p:txBody>
      </p:sp>
      <p:sp>
        <p:nvSpPr>
          <p:cNvPr id="4" name="Označba mesta noge 3">
            <a:extLst>
              <a:ext uri="{FF2B5EF4-FFF2-40B4-BE49-F238E27FC236}">
                <a16:creationId xmlns:a16="http://schemas.microsoft.com/office/drawing/2014/main" id="{BB375655-2CB3-4982-8EF2-1CD6DF1D7011}"/>
              </a:ext>
            </a:extLst>
          </p:cNvPr>
          <p:cNvSpPr>
            <a:spLocks noGrp="1"/>
          </p:cNvSpPr>
          <p:nvPr>
            <p:ph type="ftr" sz="quarter" idx="11"/>
          </p:nvPr>
        </p:nvSpPr>
        <p:spPr/>
        <p:txBody>
          <a:bodyPr/>
          <a:lstStyle/>
          <a:p>
            <a:r>
              <a:rPr lang="sv-SE"/>
              <a:t>Pripravila: Gomiunik N., maj 2022</a:t>
            </a:r>
            <a:endParaRPr lang="sl-SI"/>
          </a:p>
        </p:txBody>
      </p:sp>
      <p:pic>
        <p:nvPicPr>
          <p:cNvPr id="5" name="Slika 4">
            <a:extLst>
              <a:ext uri="{FF2B5EF4-FFF2-40B4-BE49-F238E27FC236}">
                <a16:creationId xmlns:a16="http://schemas.microsoft.com/office/drawing/2014/main" id="{3286F67C-2058-43C8-839F-3C76E43E5682}"/>
              </a:ext>
            </a:extLst>
          </p:cNvPr>
          <p:cNvPicPr>
            <a:picLocks noChangeAspect="1"/>
          </p:cNvPicPr>
          <p:nvPr/>
        </p:nvPicPr>
        <p:blipFill rotWithShape="1">
          <a:blip r:embed="rId2"/>
          <a:srcRect l="24936" t="7834" r="21923" b="4416"/>
          <a:stretch/>
        </p:blipFill>
        <p:spPr>
          <a:xfrm>
            <a:off x="1776045" y="1400907"/>
            <a:ext cx="5064369" cy="4703937"/>
          </a:xfrm>
          <a:prstGeom prst="rect">
            <a:avLst/>
          </a:prstGeom>
        </p:spPr>
      </p:pic>
    </p:spTree>
    <p:extLst>
      <p:ext uri="{BB962C8B-B14F-4D97-AF65-F5344CB8AC3E}">
        <p14:creationId xmlns:p14="http://schemas.microsoft.com/office/powerpoint/2010/main" val="917281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4AE6546-F10F-467A-9FFA-4E03B1DD64D1}"/>
              </a:ext>
            </a:extLst>
          </p:cNvPr>
          <p:cNvSpPr>
            <a:spLocks noGrp="1"/>
          </p:cNvSpPr>
          <p:nvPr>
            <p:ph type="title"/>
          </p:nvPr>
        </p:nvSpPr>
        <p:spPr/>
        <p:txBody>
          <a:bodyPr/>
          <a:lstStyle/>
          <a:p>
            <a:r>
              <a:rPr lang="sl-SI" dirty="0"/>
              <a:t>Posredovalnica sob</a:t>
            </a:r>
          </a:p>
        </p:txBody>
      </p:sp>
      <p:sp>
        <p:nvSpPr>
          <p:cNvPr id="3" name="Označba mesta vsebine 2">
            <a:extLst>
              <a:ext uri="{FF2B5EF4-FFF2-40B4-BE49-F238E27FC236}">
                <a16:creationId xmlns:a16="http://schemas.microsoft.com/office/drawing/2014/main" id="{54187D0A-44AE-4BA0-A7E4-AA895392457B}"/>
              </a:ext>
            </a:extLst>
          </p:cNvPr>
          <p:cNvSpPr>
            <a:spLocks noGrp="1"/>
          </p:cNvSpPr>
          <p:nvPr>
            <p:ph idx="1"/>
          </p:nvPr>
        </p:nvSpPr>
        <p:spPr/>
        <p:txBody>
          <a:bodyPr/>
          <a:lstStyle/>
          <a:p>
            <a:endParaRPr lang="sl-SI"/>
          </a:p>
        </p:txBody>
      </p:sp>
      <p:sp>
        <p:nvSpPr>
          <p:cNvPr id="4" name="Označba mesta noge 3">
            <a:extLst>
              <a:ext uri="{FF2B5EF4-FFF2-40B4-BE49-F238E27FC236}">
                <a16:creationId xmlns:a16="http://schemas.microsoft.com/office/drawing/2014/main" id="{80C2CC5C-0A88-4215-B6D2-A20071CF31A0}"/>
              </a:ext>
            </a:extLst>
          </p:cNvPr>
          <p:cNvSpPr>
            <a:spLocks noGrp="1"/>
          </p:cNvSpPr>
          <p:nvPr>
            <p:ph type="ftr" sz="quarter" idx="11"/>
          </p:nvPr>
        </p:nvSpPr>
        <p:spPr/>
        <p:txBody>
          <a:bodyPr/>
          <a:lstStyle/>
          <a:p>
            <a:r>
              <a:rPr lang="sv-SE"/>
              <a:t>Pripravila: Gomiunik N., maj 2022</a:t>
            </a:r>
            <a:endParaRPr lang="sl-SI"/>
          </a:p>
        </p:txBody>
      </p:sp>
      <p:pic>
        <p:nvPicPr>
          <p:cNvPr id="5" name="Slika 4">
            <a:extLst>
              <a:ext uri="{FF2B5EF4-FFF2-40B4-BE49-F238E27FC236}">
                <a16:creationId xmlns:a16="http://schemas.microsoft.com/office/drawing/2014/main" id="{57743E10-E491-4C70-87A8-3C23FADDC813}"/>
              </a:ext>
            </a:extLst>
          </p:cNvPr>
          <p:cNvPicPr>
            <a:picLocks noChangeAspect="1"/>
          </p:cNvPicPr>
          <p:nvPr/>
        </p:nvPicPr>
        <p:blipFill rotWithShape="1">
          <a:blip r:embed="rId2"/>
          <a:srcRect l="18077" t="8405" r="22436" b="10342"/>
          <a:stretch/>
        </p:blipFill>
        <p:spPr>
          <a:xfrm>
            <a:off x="844061" y="1452625"/>
            <a:ext cx="6775939" cy="5206082"/>
          </a:xfrm>
          <a:prstGeom prst="rect">
            <a:avLst/>
          </a:prstGeom>
        </p:spPr>
      </p:pic>
    </p:spTree>
    <p:extLst>
      <p:ext uri="{BB962C8B-B14F-4D97-AF65-F5344CB8AC3E}">
        <p14:creationId xmlns:p14="http://schemas.microsoft.com/office/powerpoint/2010/main" val="898138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E85B32B-BB86-4BAE-AD69-D35274CB0085}"/>
              </a:ext>
            </a:extLst>
          </p:cNvPr>
          <p:cNvSpPr>
            <a:spLocks noGrp="1"/>
          </p:cNvSpPr>
          <p:nvPr>
            <p:ph type="title"/>
          </p:nvPr>
        </p:nvSpPr>
        <p:spPr>
          <a:xfrm>
            <a:off x="628650" y="234800"/>
            <a:ext cx="7886700" cy="1325563"/>
          </a:xfrm>
        </p:spPr>
        <p:txBody>
          <a:bodyPr/>
          <a:lstStyle/>
          <a:p>
            <a:r>
              <a:rPr lang="sl-SI" dirty="0"/>
              <a:t>www.mojcimer.si</a:t>
            </a:r>
          </a:p>
        </p:txBody>
      </p:sp>
      <p:sp>
        <p:nvSpPr>
          <p:cNvPr id="3" name="Označba mesta vsebine 2">
            <a:extLst>
              <a:ext uri="{FF2B5EF4-FFF2-40B4-BE49-F238E27FC236}">
                <a16:creationId xmlns:a16="http://schemas.microsoft.com/office/drawing/2014/main" id="{2213FDD1-C950-4651-9989-70890E2DA841}"/>
              </a:ext>
            </a:extLst>
          </p:cNvPr>
          <p:cNvSpPr>
            <a:spLocks noGrp="1"/>
          </p:cNvSpPr>
          <p:nvPr>
            <p:ph idx="1"/>
          </p:nvPr>
        </p:nvSpPr>
        <p:spPr/>
        <p:txBody>
          <a:bodyPr/>
          <a:lstStyle/>
          <a:p>
            <a:endParaRPr lang="sl-SI"/>
          </a:p>
        </p:txBody>
      </p:sp>
      <p:sp>
        <p:nvSpPr>
          <p:cNvPr id="4" name="Označba mesta noge 3">
            <a:extLst>
              <a:ext uri="{FF2B5EF4-FFF2-40B4-BE49-F238E27FC236}">
                <a16:creationId xmlns:a16="http://schemas.microsoft.com/office/drawing/2014/main" id="{1093074B-7BB0-4923-AF1D-3B04FE8AEE62}"/>
              </a:ext>
            </a:extLst>
          </p:cNvPr>
          <p:cNvSpPr>
            <a:spLocks noGrp="1"/>
          </p:cNvSpPr>
          <p:nvPr>
            <p:ph type="ftr" sz="quarter" idx="11"/>
          </p:nvPr>
        </p:nvSpPr>
        <p:spPr/>
        <p:txBody>
          <a:bodyPr/>
          <a:lstStyle/>
          <a:p>
            <a:r>
              <a:rPr lang="sv-SE"/>
              <a:t>Pripravila: Gomiunik N., maj 2022</a:t>
            </a:r>
            <a:endParaRPr lang="sl-SI"/>
          </a:p>
        </p:txBody>
      </p:sp>
      <p:pic>
        <p:nvPicPr>
          <p:cNvPr id="5" name="Slika 4">
            <a:extLst>
              <a:ext uri="{FF2B5EF4-FFF2-40B4-BE49-F238E27FC236}">
                <a16:creationId xmlns:a16="http://schemas.microsoft.com/office/drawing/2014/main" id="{CF5AF523-ADD9-474E-A016-167F618F1CE7}"/>
              </a:ext>
            </a:extLst>
          </p:cNvPr>
          <p:cNvPicPr>
            <a:picLocks noChangeAspect="1"/>
          </p:cNvPicPr>
          <p:nvPr/>
        </p:nvPicPr>
        <p:blipFill rotWithShape="1">
          <a:blip r:embed="rId2"/>
          <a:srcRect l="25513" t="16479" r="24487" b="5556"/>
          <a:stretch/>
        </p:blipFill>
        <p:spPr>
          <a:xfrm>
            <a:off x="1957754" y="1295101"/>
            <a:ext cx="5668108" cy="4971556"/>
          </a:xfrm>
          <a:prstGeom prst="rect">
            <a:avLst/>
          </a:prstGeom>
        </p:spPr>
      </p:pic>
    </p:spTree>
    <p:extLst>
      <p:ext uri="{BB962C8B-B14F-4D97-AF65-F5344CB8AC3E}">
        <p14:creationId xmlns:p14="http://schemas.microsoft.com/office/powerpoint/2010/main" val="4079625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4800" b="1" dirty="0">
                <a:solidFill>
                  <a:schemeClr val="accent6"/>
                </a:solidFill>
              </a:rPr>
              <a:t>Štipendije</a:t>
            </a:r>
          </a:p>
        </p:txBody>
      </p:sp>
      <p:sp>
        <p:nvSpPr>
          <p:cNvPr id="3" name="Ograda vsebine 2"/>
          <p:cNvSpPr>
            <a:spLocks noGrp="1"/>
          </p:cNvSpPr>
          <p:nvPr>
            <p:ph idx="1"/>
          </p:nvPr>
        </p:nvSpPr>
        <p:spPr>
          <a:xfrm>
            <a:off x="738554" y="1600200"/>
            <a:ext cx="6846277" cy="4576764"/>
          </a:xfrm>
        </p:spPr>
        <p:txBody>
          <a:bodyPr>
            <a:noAutofit/>
          </a:bodyPr>
          <a:lstStyle/>
          <a:p>
            <a:r>
              <a:rPr lang="sl-SI" sz="1800" dirty="0">
                <a:hlinkClick r:id="rId3"/>
              </a:rPr>
              <a:t>http://www.mddsz.gov.si/si/delovna_podrocja/trg_dela_in_zaposlovanje/stipendije/</a:t>
            </a:r>
            <a:endParaRPr lang="sl-SI" sz="1200" dirty="0"/>
          </a:p>
          <a:p>
            <a:pPr marL="0" indent="0">
              <a:buNone/>
            </a:pPr>
            <a:endParaRPr lang="sl-SI" sz="2000" b="1" cap="all" dirty="0"/>
          </a:p>
          <a:p>
            <a:pPr marL="0" indent="0">
              <a:buNone/>
            </a:pPr>
            <a:r>
              <a:rPr lang="sl-SI" sz="2000" b="1" cap="all" dirty="0">
                <a:solidFill>
                  <a:srgbClr val="FF0000"/>
                </a:solidFill>
              </a:rPr>
              <a:t>ŠTIPENDIJE</a:t>
            </a:r>
            <a:endParaRPr lang="sl-SI" sz="2000" dirty="0">
              <a:solidFill>
                <a:srgbClr val="FF0000"/>
              </a:solidFill>
            </a:endParaRPr>
          </a:p>
          <a:p>
            <a:pPr marL="0" indent="0">
              <a:buNone/>
            </a:pPr>
            <a:r>
              <a:rPr lang="sl-SI" sz="2000" b="1" dirty="0">
                <a:solidFill>
                  <a:srgbClr val="FF0000"/>
                </a:solidFill>
              </a:rPr>
              <a:t>Štipendije</a:t>
            </a:r>
            <a:r>
              <a:rPr lang="sl-SI" sz="2000" dirty="0">
                <a:solidFill>
                  <a:srgbClr val="FF0000"/>
                </a:solidFill>
              </a:rPr>
              <a:t> so kot dopolnilni prejemek namenjene kritju stroškov v zvezi z izobraževanjem.</a:t>
            </a:r>
          </a:p>
          <a:p>
            <a:pPr marL="0" indent="0">
              <a:buNone/>
            </a:pPr>
            <a:r>
              <a:rPr lang="sl-SI" sz="2000" dirty="0"/>
              <a:t>Zakon o štipendiranju (v nadaljevanju: </a:t>
            </a:r>
            <a:r>
              <a:rPr lang="sl-SI" sz="2000" u="sng" dirty="0">
                <a:hlinkClick r:id="rId4"/>
              </a:rPr>
              <a:t>ZŠtip-1</a:t>
            </a:r>
            <a:r>
              <a:rPr lang="sl-SI" sz="2000" dirty="0"/>
              <a:t>) v 8. členu določa, da se v Republiki Sloveniji lahko dodelijo naslednje štipendije:</a:t>
            </a:r>
          </a:p>
          <a:p>
            <a:r>
              <a:rPr lang="sl-SI" sz="2000" u="sng" dirty="0"/>
              <a:t>državne štipendije,</a:t>
            </a:r>
          </a:p>
          <a:p>
            <a:r>
              <a:rPr lang="sl-SI" sz="2000" u="sng" dirty="0"/>
              <a:t>Zoisove štipendije,</a:t>
            </a:r>
          </a:p>
          <a:p>
            <a:r>
              <a:rPr lang="sl-SI" sz="2000" u="sng" dirty="0"/>
              <a:t>štipendije za deficitarne poklice,</a:t>
            </a:r>
          </a:p>
          <a:p>
            <a:r>
              <a:rPr lang="sl-SI" sz="2000" dirty="0"/>
              <a:t>štipendije za Slovence v zamejstvu in po svetu,</a:t>
            </a:r>
          </a:p>
          <a:p>
            <a:r>
              <a:rPr lang="sl-SI" sz="2000" u="sng" dirty="0"/>
              <a:t>štipendije Ad futura.</a:t>
            </a:r>
          </a:p>
          <a:p>
            <a:endParaRPr lang="sl-SI" dirty="0"/>
          </a:p>
          <a:p>
            <a:pPr marL="0" indent="0">
              <a:buNone/>
            </a:pPr>
            <a:endParaRPr lang="sl-SI" sz="1200" dirty="0"/>
          </a:p>
          <a:p>
            <a:pPr marL="0" indent="0">
              <a:buNone/>
            </a:pPr>
            <a:br>
              <a:rPr lang="sl-SI" sz="1200" dirty="0"/>
            </a:br>
            <a:endParaRPr lang="sl-SI" sz="1200" dirty="0"/>
          </a:p>
        </p:txBody>
      </p:sp>
      <p:sp>
        <p:nvSpPr>
          <p:cNvPr id="4" name="Ograda noge 3"/>
          <p:cNvSpPr>
            <a:spLocks noGrp="1"/>
          </p:cNvSpPr>
          <p:nvPr>
            <p:ph type="ftr" sz="quarter" idx="11"/>
          </p:nvPr>
        </p:nvSpPr>
        <p:spPr/>
        <p:txBody>
          <a:bodyPr/>
          <a:lstStyle/>
          <a:p>
            <a:r>
              <a:rPr lang="sv-SE"/>
              <a:t>Pripravila: Gomiunik N., maj 2022</a:t>
            </a:r>
            <a:endParaRPr lang="sl-SI" dirty="0"/>
          </a:p>
        </p:txBody>
      </p:sp>
      <p:pic>
        <p:nvPicPr>
          <p:cNvPr id="2050" name="Picture 2" descr="http://www.financingbiz.com/wp-content/uploads/2014/10/save-money-in-10-step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9300" y="4265464"/>
            <a:ext cx="1661582" cy="22734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54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12" end="12"/>
                                            </p:txEl>
                                          </p:spTgt>
                                        </p:tgtEl>
                                        <p:attrNameLst>
                                          <p:attrName>style.visibility</p:attrName>
                                        </p:attrNameLst>
                                      </p:cBhvr>
                                      <p:to>
                                        <p:strVal val="visible"/>
                                      </p:to>
                                    </p:set>
                                    <p:animEffect transition="in" filter="fade">
                                      <p:cBhvr>
                                        <p:cTn id="70" dur="1000"/>
                                        <p:tgtEl>
                                          <p:spTgt spid="3">
                                            <p:txEl>
                                              <p:pRg st="12" end="12"/>
                                            </p:txEl>
                                          </p:spTgt>
                                        </p:tgtEl>
                                      </p:cBhvr>
                                    </p:animEffect>
                                    <p:anim calcmode="lin" valueType="num">
                                      <p:cBhvr>
                                        <p:cTn id="71"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4800" b="1" dirty="0">
                <a:solidFill>
                  <a:schemeClr val="accent6"/>
                </a:solidFill>
              </a:rPr>
              <a:t>Štipendije</a:t>
            </a:r>
          </a:p>
        </p:txBody>
      </p:sp>
      <p:sp>
        <p:nvSpPr>
          <p:cNvPr id="3" name="Ograda vsebine 2"/>
          <p:cNvSpPr>
            <a:spLocks noGrp="1"/>
          </p:cNvSpPr>
          <p:nvPr>
            <p:ph idx="1"/>
          </p:nvPr>
        </p:nvSpPr>
        <p:spPr>
          <a:xfrm>
            <a:off x="873369" y="1690689"/>
            <a:ext cx="7414846" cy="3848465"/>
          </a:xfrm>
        </p:spPr>
        <p:txBody>
          <a:bodyPr>
            <a:noAutofit/>
          </a:bodyPr>
          <a:lstStyle/>
          <a:p>
            <a:pPr marL="0" indent="0">
              <a:buNone/>
            </a:pPr>
            <a:r>
              <a:rPr lang="sl-SI" dirty="0"/>
              <a:t>Štipendist je upravičen le do </a:t>
            </a:r>
            <a:r>
              <a:rPr lang="sl-SI" b="1" dirty="0"/>
              <a:t>ene štipendije</a:t>
            </a:r>
            <a:r>
              <a:rPr lang="sl-SI" dirty="0"/>
              <a:t>, razen v primerih:</a:t>
            </a:r>
          </a:p>
          <a:p>
            <a:r>
              <a:rPr lang="sl-SI" sz="2000" dirty="0"/>
              <a:t>kadrovske štipendije, ki se lahko dodeli istočasno z vsemi štipendijami, razen s štipendijo za deficitarne poklice,</a:t>
            </a:r>
          </a:p>
          <a:p>
            <a:r>
              <a:rPr lang="sl-SI" sz="2000" dirty="0"/>
              <a:t>štipendije za deficitarne poklice, ki se lahko dodeli istočasno z vsemi štipendijami, razen s kadrovsko štipendijo,</a:t>
            </a:r>
          </a:p>
          <a:p>
            <a:r>
              <a:rPr lang="sl-SI" sz="2000" dirty="0"/>
              <a:t>štipendije Ad futura za študijske obiske in za sodelovanje na tekmovanjih iz znanja ali raziskovanja, ki se lahko dodelita sočasno z vsemi štipendijami.</a:t>
            </a:r>
          </a:p>
          <a:p>
            <a:pPr marL="0" indent="0">
              <a:buNone/>
            </a:pPr>
            <a:endParaRPr lang="sl-SI" sz="2000" dirty="0"/>
          </a:p>
          <a:p>
            <a:r>
              <a:rPr lang="sl-SI" sz="2400" dirty="0"/>
              <a:t>Državne in Zoisove štipendije </a:t>
            </a:r>
            <a:r>
              <a:rPr lang="sl-SI" sz="2400" b="1" dirty="0"/>
              <a:t>ni mogoče</a:t>
            </a:r>
            <a:r>
              <a:rPr lang="sl-SI" sz="2400" dirty="0"/>
              <a:t> kombinirati.</a:t>
            </a:r>
          </a:p>
          <a:p>
            <a:pPr marL="0" indent="0">
              <a:buNone/>
            </a:pPr>
            <a:endParaRPr lang="sl-SI" sz="1200" dirty="0"/>
          </a:p>
          <a:p>
            <a:pPr marL="0" indent="0">
              <a:buNone/>
            </a:pPr>
            <a:r>
              <a:rPr lang="sl-SI" sz="1600" b="1" dirty="0">
                <a:solidFill>
                  <a:srgbClr val="FF0000"/>
                </a:solidFill>
              </a:rPr>
              <a:t>http://www.sklad-kadri.si/si/stipendije/</a:t>
            </a:r>
            <a:br>
              <a:rPr lang="sl-SI" sz="1200" dirty="0"/>
            </a:br>
            <a:endParaRPr lang="sl-SI" sz="1200" dirty="0"/>
          </a:p>
        </p:txBody>
      </p:sp>
      <p:sp>
        <p:nvSpPr>
          <p:cNvPr id="4" name="Ograda noge 3"/>
          <p:cNvSpPr>
            <a:spLocks noGrp="1"/>
          </p:cNvSpPr>
          <p:nvPr>
            <p:ph type="ftr" sz="quarter" idx="11"/>
          </p:nvPr>
        </p:nvSpPr>
        <p:spPr/>
        <p:txBody>
          <a:bodyPr/>
          <a:lstStyle/>
          <a:p>
            <a:r>
              <a:rPr lang="sv-SE"/>
              <a:t>Pripravila: Gomiunik N., maj 2022</a:t>
            </a:r>
            <a:endParaRPr lang="sl-SI" dirty="0"/>
          </a:p>
        </p:txBody>
      </p:sp>
      <p:pic>
        <p:nvPicPr>
          <p:cNvPr id="2050" name="Picture 2" descr="http://www.financingbiz.com/wp-content/uploads/2014/10/save-money-in-10-step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8226" y="4654290"/>
            <a:ext cx="1661582" cy="22734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38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E55DDBE-EEAD-4016-A0C3-64EB4C0AC0CF}"/>
              </a:ext>
            </a:extLst>
          </p:cNvPr>
          <p:cNvSpPr>
            <a:spLocks noGrp="1"/>
          </p:cNvSpPr>
          <p:nvPr>
            <p:ph type="title"/>
          </p:nvPr>
        </p:nvSpPr>
        <p:spPr/>
        <p:txBody>
          <a:bodyPr/>
          <a:lstStyle/>
          <a:p>
            <a:r>
              <a:rPr lang="sl-SI" dirty="0"/>
              <a:t>Študentski dom Maribor</a:t>
            </a:r>
          </a:p>
        </p:txBody>
      </p:sp>
      <p:sp>
        <p:nvSpPr>
          <p:cNvPr id="3" name="Označba mesta vsebine 2">
            <a:extLst>
              <a:ext uri="{FF2B5EF4-FFF2-40B4-BE49-F238E27FC236}">
                <a16:creationId xmlns:a16="http://schemas.microsoft.com/office/drawing/2014/main" id="{CEC7BCB3-D191-43A3-A19A-FBDDCD7E4579}"/>
              </a:ext>
            </a:extLst>
          </p:cNvPr>
          <p:cNvSpPr>
            <a:spLocks noGrp="1"/>
          </p:cNvSpPr>
          <p:nvPr>
            <p:ph idx="1"/>
          </p:nvPr>
        </p:nvSpPr>
        <p:spPr/>
        <p:txBody>
          <a:bodyPr/>
          <a:lstStyle/>
          <a:p>
            <a:r>
              <a:rPr lang="sl-SI" dirty="0"/>
              <a:t>https://www.youtube.com/watch?v=Cyft-2zHZrY</a:t>
            </a:r>
          </a:p>
        </p:txBody>
      </p:sp>
      <p:sp>
        <p:nvSpPr>
          <p:cNvPr id="4" name="Označba mesta noge 3">
            <a:extLst>
              <a:ext uri="{FF2B5EF4-FFF2-40B4-BE49-F238E27FC236}">
                <a16:creationId xmlns:a16="http://schemas.microsoft.com/office/drawing/2014/main" id="{4A2423A2-AB77-49A0-9CA8-122B55102757}"/>
              </a:ext>
            </a:extLst>
          </p:cNvPr>
          <p:cNvSpPr>
            <a:spLocks noGrp="1"/>
          </p:cNvSpPr>
          <p:nvPr>
            <p:ph type="ftr" sz="quarter" idx="11"/>
          </p:nvPr>
        </p:nvSpPr>
        <p:spPr/>
        <p:txBody>
          <a:bodyPr/>
          <a:lstStyle/>
          <a:p>
            <a:r>
              <a:rPr lang="sv-SE"/>
              <a:t>Pripravila: Gomiunik N., maj 2022</a:t>
            </a:r>
            <a:endParaRPr lang="sl-SI"/>
          </a:p>
        </p:txBody>
      </p:sp>
    </p:spTree>
    <p:extLst>
      <p:ext uri="{BB962C8B-B14F-4D97-AF65-F5344CB8AC3E}">
        <p14:creationId xmlns:p14="http://schemas.microsoft.com/office/powerpoint/2010/main" val="2766141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F363AD0-0E52-456C-B39C-965BF5DD5ED6}"/>
              </a:ext>
            </a:extLst>
          </p:cNvPr>
          <p:cNvSpPr>
            <a:spLocks noGrp="1"/>
          </p:cNvSpPr>
          <p:nvPr>
            <p:ph type="title"/>
          </p:nvPr>
        </p:nvSpPr>
        <p:spPr/>
        <p:txBody>
          <a:bodyPr/>
          <a:lstStyle/>
          <a:p>
            <a:r>
              <a:rPr lang="sl-SI" dirty="0"/>
              <a:t>Zaključujem izobraževanje…</a:t>
            </a:r>
          </a:p>
        </p:txBody>
      </p:sp>
      <p:sp>
        <p:nvSpPr>
          <p:cNvPr id="3" name="Označba mesta vsebine 2">
            <a:extLst>
              <a:ext uri="{FF2B5EF4-FFF2-40B4-BE49-F238E27FC236}">
                <a16:creationId xmlns:a16="http://schemas.microsoft.com/office/drawing/2014/main" id="{CDFDCBFE-B3E7-4006-9021-EDAE19F62019}"/>
              </a:ext>
            </a:extLst>
          </p:cNvPr>
          <p:cNvSpPr>
            <a:spLocks noGrp="1"/>
          </p:cNvSpPr>
          <p:nvPr>
            <p:ph idx="1"/>
          </p:nvPr>
        </p:nvSpPr>
        <p:spPr/>
        <p:txBody>
          <a:bodyPr/>
          <a:lstStyle/>
          <a:p>
            <a:r>
              <a:rPr lang="sl-SI" dirty="0"/>
              <a:t>30. 9. 2022 - zadnji dan s statusom dijaka</a:t>
            </a:r>
          </a:p>
          <a:p>
            <a:r>
              <a:rPr lang="sl-SI" dirty="0"/>
              <a:t>1. 10. 2022 zaposlitev</a:t>
            </a:r>
          </a:p>
          <a:p>
            <a:r>
              <a:rPr lang="sl-SI" dirty="0"/>
              <a:t>Iskanje dela</a:t>
            </a:r>
          </a:p>
          <a:p>
            <a:endParaRPr lang="sl-SI" dirty="0"/>
          </a:p>
        </p:txBody>
      </p:sp>
      <p:sp>
        <p:nvSpPr>
          <p:cNvPr id="4" name="Označba mesta noge 3">
            <a:extLst>
              <a:ext uri="{FF2B5EF4-FFF2-40B4-BE49-F238E27FC236}">
                <a16:creationId xmlns:a16="http://schemas.microsoft.com/office/drawing/2014/main" id="{151A695B-0D57-42AF-A159-E0E5FE292FB8}"/>
              </a:ext>
            </a:extLst>
          </p:cNvPr>
          <p:cNvSpPr>
            <a:spLocks noGrp="1"/>
          </p:cNvSpPr>
          <p:nvPr>
            <p:ph type="ftr" sz="quarter" idx="11"/>
          </p:nvPr>
        </p:nvSpPr>
        <p:spPr/>
        <p:txBody>
          <a:bodyPr/>
          <a:lstStyle/>
          <a:p>
            <a:r>
              <a:rPr lang="sv-SE"/>
              <a:t>Pripravila: Gomiunik N., maj 2022</a:t>
            </a:r>
            <a:endParaRPr lang="sl-SI"/>
          </a:p>
        </p:txBody>
      </p:sp>
      <p:pic>
        <p:nvPicPr>
          <p:cNvPr id="5" name="Slika 4">
            <a:extLst>
              <a:ext uri="{FF2B5EF4-FFF2-40B4-BE49-F238E27FC236}">
                <a16:creationId xmlns:a16="http://schemas.microsoft.com/office/drawing/2014/main" id="{C09B3B64-3524-4980-8400-1038539009FB}"/>
              </a:ext>
            </a:extLst>
          </p:cNvPr>
          <p:cNvPicPr>
            <a:picLocks noChangeAspect="1"/>
          </p:cNvPicPr>
          <p:nvPr/>
        </p:nvPicPr>
        <p:blipFill rotWithShape="1">
          <a:blip r:embed="rId2"/>
          <a:srcRect l="20513" t="9202" r="22116" b="2707"/>
          <a:stretch/>
        </p:blipFill>
        <p:spPr>
          <a:xfrm>
            <a:off x="2737339" y="1579805"/>
            <a:ext cx="6043246" cy="5219475"/>
          </a:xfrm>
          <a:prstGeom prst="rect">
            <a:avLst/>
          </a:prstGeom>
        </p:spPr>
      </p:pic>
    </p:spTree>
    <p:extLst>
      <p:ext uri="{BB962C8B-B14F-4D97-AF65-F5344CB8AC3E}">
        <p14:creationId xmlns:p14="http://schemas.microsoft.com/office/powerpoint/2010/main" val="196802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p:txBody>
          <a:bodyPr>
            <a:normAutofit/>
          </a:bodyPr>
          <a:lstStyle/>
          <a:p>
            <a:r>
              <a:rPr lang="sl-SI" dirty="0"/>
              <a:t>Poklicni tečaj/Maturitetni tečaj</a:t>
            </a:r>
          </a:p>
          <a:p>
            <a:pPr marL="0" indent="0">
              <a:buNone/>
            </a:pPr>
            <a:endParaRPr lang="sl-SI" dirty="0"/>
          </a:p>
          <a:p>
            <a:pPr marL="0" indent="0">
              <a:buNone/>
            </a:pPr>
            <a:r>
              <a:rPr lang="sl-SI" dirty="0"/>
              <a:t>Delo v tujini: </a:t>
            </a:r>
          </a:p>
          <a:p>
            <a:r>
              <a:rPr lang="sl-SI" dirty="0">
                <a:hlinkClick r:id="rId2"/>
              </a:rPr>
              <a:t>https://student.nomago.si/delo-v-tujini/</a:t>
            </a:r>
            <a:endParaRPr lang="sl-SI" dirty="0"/>
          </a:p>
          <a:p>
            <a:r>
              <a:rPr lang="sl-SI" dirty="0">
                <a:hlinkClick r:id="rId3"/>
              </a:rPr>
              <a:t>http://www.movit.si/info-servis-eurodesk/mobilnost-mladih/delo-v-tujini/</a:t>
            </a:r>
            <a:endParaRPr lang="sl-SI" dirty="0"/>
          </a:p>
          <a:p>
            <a:endParaRPr lang="sl-SI" dirty="0"/>
          </a:p>
          <a:p>
            <a:endParaRPr lang="sl-SI" dirty="0"/>
          </a:p>
          <a:p>
            <a:endParaRPr lang="sl-SI" dirty="0"/>
          </a:p>
        </p:txBody>
      </p:sp>
      <p:sp>
        <p:nvSpPr>
          <p:cNvPr id="4" name="Ograda noge 3"/>
          <p:cNvSpPr>
            <a:spLocks noGrp="1"/>
          </p:cNvSpPr>
          <p:nvPr>
            <p:ph type="ftr" sz="quarter" idx="11"/>
          </p:nvPr>
        </p:nvSpPr>
        <p:spPr/>
        <p:txBody>
          <a:bodyPr/>
          <a:lstStyle/>
          <a:p>
            <a:r>
              <a:rPr lang="sv-SE"/>
              <a:t>Pripravila: Gomiunik N., maj 2022</a:t>
            </a:r>
            <a:endParaRPr lang="sl-SI" dirty="0"/>
          </a:p>
        </p:txBody>
      </p:sp>
      <p:sp>
        <p:nvSpPr>
          <p:cNvPr id="8" name="Naslov 1">
            <a:extLst>
              <a:ext uri="{FF2B5EF4-FFF2-40B4-BE49-F238E27FC236}">
                <a16:creationId xmlns:a16="http://schemas.microsoft.com/office/drawing/2014/main" id="{2A3E9F5F-7EB9-46FB-AFCB-65A56C9585F2}"/>
              </a:ext>
            </a:extLst>
          </p:cNvPr>
          <p:cNvSpPr>
            <a:spLocks noGrp="1"/>
          </p:cNvSpPr>
          <p:nvPr>
            <p:ph type="title"/>
          </p:nvPr>
        </p:nvSpPr>
        <p:spPr>
          <a:xfrm>
            <a:off x="628650" y="365125"/>
            <a:ext cx="7886700" cy="1325563"/>
          </a:xfrm>
        </p:spPr>
        <p:txBody>
          <a:bodyPr/>
          <a:lstStyle/>
          <a:p>
            <a:r>
              <a:rPr lang="sl-SI" dirty="0"/>
              <a:t>Zaključujem izobraževanje…</a:t>
            </a:r>
          </a:p>
        </p:txBody>
      </p:sp>
    </p:spTree>
    <p:extLst>
      <p:ext uri="{BB962C8B-B14F-4D97-AF65-F5344CB8AC3E}">
        <p14:creationId xmlns:p14="http://schemas.microsoft.com/office/powerpoint/2010/main" val="4277659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ŠTUDIJ - najprej …</a:t>
            </a:r>
          </a:p>
        </p:txBody>
      </p:sp>
      <p:sp>
        <p:nvSpPr>
          <p:cNvPr id="3" name="Označba mesta vsebine 2"/>
          <p:cNvSpPr>
            <a:spLocks noGrp="1"/>
          </p:cNvSpPr>
          <p:nvPr>
            <p:ph idx="1"/>
          </p:nvPr>
        </p:nvSpPr>
        <p:spPr>
          <a:xfrm>
            <a:off x="628650" y="2030903"/>
            <a:ext cx="10933590" cy="4351338"/>
          </a:xfrm>
        </p:spPr>
        <p:txBody>
          <a:bodyPr>
            <a:normAutofit/>
          </a:bodyPr>
          <a:lstStyle/>
          <a:p>
            <a:r>
              <a:rPr lang="sl-SI" sz="2400" dirty="0"/>
              <a:t>Stanje prijav na visokošolskih zavodih</a:t>
            </a:r>
          </a:p>
          <a:p>
            <a:pPr marL="0" indent="0">
              <a:buNone/>
            </a:pPr>
            <a:endParaRPr lang="sl-SI" sz="2000" dirty="0">
              <a:hlinkClick r:id="rId2"/>
            </a:endParaRPr>
          </a:p>
          <a:p>
            <a:pPr marL="0" indent="0">
              <a:buNone/>
            </a:pPr>
            <a:r>
              <a:rPr lang="sl-SI" sz="2000" dirty="0"/>
              <a:t>Univerze:</a:t>
            </a:r>
            <a:endParaRPr lang="sl-SI" sz="2000" dirty="0">
              <a:hlinkClick r:id="rId2"/>
            </a:endParaRPr>
          </a:p>
          <a:p>
            <a:pPr marL="0" indent="0">
              <a:buNone/>
            </a:pPr>
            <a:r>
              <a:rPr lang="sl-SI" sz="2000" dirty="0">
                <a:hlinkClick r:id="rId2"/>
              </a:rPr>
              <a:t>https://www.uni-lj.si/studij/prijavno-sprejemni-postopki/obvestila</a:t>
            </a:r>
            <a:endParaRPr lang="sl-SI" sz="2000" dirty="0"/>
          </a:p>
          <a:p>
            <a:pPr marL="0" indent="0">
              <a:buNone/>
            </a:pPr>
            <a:endParaRPr lang="sl-SI" sz="2000" dirty="0">
              <a:hlinkClick r:id="rId3"/>
            </a:endParaRPr>
          </a:p>
          <a:p>
            <a:pPr marL="0" indent="0">
              <a:buNone/>
            </a:pPr>
            <a:r>
              <a:rPr lang="sl-SI" sz="2000" dirty="0"/>
              <a:t>Višje šole:</a:t>
            </a:r>
            <a:endParaRPr lang="sl-SI" sz="2000" dirty="0">
              <a:hlinkClick r:id="rId3"/>
            </a:endParaRPr>
          </a:p>
          <a:p>
            <a:pPr marL="0" indent="0">
              <a:buNone/>
            </a:pPr>
            <a:r>
              <a:rPr lang="sl-SI" sz="2000" dirty="0">
                <a:hlinkClick r:id="rId3"/>
              </a:rPr>
              <a:t>http://vps.vss-ce.com/VPS/</a:t>
            </a:r>
            <a:endParaRPr lang="sl-SI" sz="2000" dirty="0"/>
          </a:p>
          <a:p>
            <a:endParaRPr lang="sl-SI" sz="2000" dirty="0"/>
          </a:p>
          <a:p>
            <a:endParaRPr lang="sl-SI" sz="2000" dirty="0"/>
          </a:p>
          <a:p>
            <a:endParaRPr lang="sl-SI" sz="2000" dirty="0"/>
          </a:p>
          <a:p>
            <a:endParaRPr lang="sl-SI" sz="2000" dirty="0"/>
          </a:p>
          <a:p>
            <a:endParaRPr lang="sl-SI" sz="2400" dirty="0"/>
          </a:p>
          <a:p>
            <a:endParaRPr lang="sl-SI" sz="2400" dirty="0"/>
          </a:p>
        </p:txBody>
      </p:sp>
      <p:sp>
        <p:nvSpPr>
          <p:cNvPr id="4" name="Označba mesta noge 3">
            <a:extLst>
              <a:ext uri="{FF2B5EF4-FFF2-40B4-BE49-F238E27FC236}">
                <a16:creationId xmlns:a16="http://schemas.microsoft.com/office/drawing/2014/main" id="{FBF17927-88B0-43E6-94A2-74CBA569B616}"/>
              </a:ext>
            </a:extLst>
          </p:cNvPr>
          <p:cNvSpPr>
            <a:spLocks noGrp="1"/>
          </p:cNvSpPr>
          <p:nvPr>
            <p:ph type="ftr" sz="quarter" idx="11"/>
          </p:nvPr>
        </p:nvSpPr>
        <p:spPr/>
        <p:txBody>
          <a:bodyPr/>
          <a:lstStyle/>
          <a:p>
            <a:r>
              <a:rPr lang="sv-SE"/>
              <a:t>Pripravila: Gomiunik N., maj 2022</a:t>
            </a:r>
            <a:endParaRPr lang="sl-SI"/>
          </a:p>
        </p:txBody>
      </p:sp>
    </p:spTree>
    <p:extLst>
      <p:ext uri="{BB962C8B-B14F-4D97-AF65-F5344CB8AC3E}">
        <p14:creationId xmlns:p14="http://schemas.microsoft.com/office/powerpoint/2010/main" val="2694815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1196752"/>
            <a:ext cx="8229600" cy="220886"/>
          </a:xfrm>
        </p:spPr>
        <p:txBody>
          <a:bodyPr>
            <a:normAutofit fontScale="90000"/>
          </a:bodyPr>
          <a:lstStyle/>
          <a:p>
            <a:r>
              <a:rPr lang="sl-SI" dirty="0">
                <a:solidFill>
                  <a:srgbClr val="FF0000"/>
                </a:solidFill>
              </a:rPr>
              <a:t>ROKOVNIK PRIJAVNO-SPREJEMNEGA POSTOPKA - fakultete</a:t>
            </a:r>
            <a:br>
              <a:rPr lang="en-US" dirty="0">
                <a:solidFill>
                  <a:srgbClr val="FF0000"/>
                </a:solidFill>
              </a:rPr>
            </a:br>
            <a:endParaRPr lang="sl-SI" dirty="0"/>
          </a:p>
        </p:txBody>
      </p:sp>
      <p:sp>
        <p:nvSpPr>
          <p:cNvPr id="4" name="Rectangle 2"/>
          <p:cNvSpPr txBox="1">
            <a:spLocks noChangeArrowheads="1"/>
          </p:cNvSpPr>
          <p:nvPr/>
        </p:nvSpPr>
        <p:spPr>
          <a:xfrm>
            <a:off x="594669" y="1564701"/>
            <a:ext cx="8092131" cy="857250"/>
          </a:xfrm>
          <a:prstGeom prst="rect">
            <a:avLst/>
          </a:prstGeom>
        </p:spPr>
        <p:txBody>
          <a:bodyPr vert="horz" lIns="0" rIns="0" bIns="0" rtlCol="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endParaRPr lang="en-US" sz="3300" dirty="0">
              <a:solidFill>
                <a:srgbClr val="FF0000"/>
              </a:solidFill>
            </a:endParaRPr>
          </a:p>
        </p:txBody>
      </p:sp>
      <p:sp>
        <p:nvSpPr>
          <p:cNvPr id="5" name="Rectangle 3"/>
          <p:cNvSpPr txBox="1">
            <a:spLocks noChangeArrowheads="1"/>
          </p:cNvSpPr>
          <p:nvPr/>
        </p:nvSpPr>
        <p:spPr>
          <a:xfrm>
            <a:off x="457199" y="1700808"/>
            <a:ext cx="8229599" cy="4176464"/>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endParaRPr lang="sl-SI" sz="1050" b="1" dirty="0"/>
          </a:p>
          <a:p>
            <a:pPr lvl="1">
              <a:buClr>
                <a:srgbClr val="0070C0"/>
              </a:buClr>
              <a:buFont typeface="Wingdings" panose="05000000000000000000" pitchFamily="2" charset="2"/>
              <a:buChar char="§"/>
            </a:pPr>
            <a:endParaRPr lang="sl-SI" b="1" i="1" u="sng" dirty="0">
              <a:solidFill>
                <a:srgbClr val="0000FF"/>
              </a:solidFill>
              <a:latin typeface="Garamond" panose="02020404030301010803" pitchFamily="18" charset="0"/>
              <a:cs typeface="Times New Roman" pitchFamily="18" charset="0"/>
            </a:endParaRPr>
          </a:p>
          <a:p>
            <a:pPr lvl="1">
              <a:buClr>
                <a:srgbClr val="0070C0"/>
              </a:buClr>
              <a:buFont typeface="Wingdings" panose="05000000000000000000" pitchFamily="2" charset="2"/>
              <a:buChar char="§"/>
            </a:pPr>
            <a:r>
              <a:rPr lang="sl-SI" b="1" i="1" u="sng" dirty="0">
                <a:solidFill>
                  <a:srgbClr val="0000FF"/>
                </a:solidFill>
                <a:latin typeface="Calibri" panose="020F0502020204030204" pitchFamily="34" charset="0"/>
                <a:cs typeface="Calibri" panose="020F0502020204030204" pitchFamily="34" charset="0"/>
              </a:rPr>
              <a:t>Prvi rok</a:t>
            </a:r>
            <a:r>
              <a:rPr lang="sl-SI" b="1" i="1" dirty="0">
                <a:solidFill>
                  <a:srgbClr val="0000FF"/>
                </a:solidFill>
                <a:latin typeface="Calibri" panose="020F0502020204030204" pitchFamily="34" charset="0"/>
                <a:cs typeface="Calibri" panose="020F0502020204030204" pitchFamily="34" charset="0"/>
              </a:rPr>
              <a:t>: </a:t>
            </a:r>
            <a:r>
              <a:rPr lang="sl-SI" b="1" i="1" dirty="0">
                <a:solidFill>
                  <a:srgbClr val="FF0000"/>
                </a:solidFill>
                <a:latin typeface="Calibri" panose="020F0502020204030204" pitchFamily="34" charset="0"/>
                <a:cs typeface="Calibri" panose="020F0502020204030204" pitchFamily="34" charset="0"/>
              </a:rPr>
              <a:t>od 15. februarja do 18. marca </a:t>
            </a:r>
          </a:p>
          <a:p>
            <a:pPr lvl="1">
              <a:buClr>
                <a:srgbClr val="0070C0"/>
              </a:buClr>
              <a:buFont typeface="Wingdings" panose="05000000000000000000" pitchFamily="2" charset="2"/>
              <a:buChar char="§"/>
            </a:pPr>
            <a:r>
              <a:rPr lang="sl-SI" b="1" i="1" dirty="0">
                <a:highlight>
                  <a:srgbClr val="00FFFF"/>
                </a:highlight>
                <a:latin typeface="Calibri" panose="020F0502020204030204" pitchFamily="34" charset="0"/>
                <a:cs typeface="Calibri" panose="020F0502020204030204" pitchFamily="34" charset="0"/>
              </a:rPr>
              <a:t>Izbirni postopek: od 12. do 21. julija</a:t>
            </a:r>
          </a:p>
          <a:p>
            <a:pPr lvl="1">
              <a:buClr>
                <a:srgbClr val="0070C0"/>
              </a:buClr>
              <a:buFont typeface="Wingdings" panose="05000000000000000000" pitchFamily="2" charset="2"/>
              <a:buChar char="§"/>
            </a:pPr>
            <a:r>
              <a:rPr lang="sl-SI" b="1" i="1" dirty="0">
                <a:highlight>
                  <a:srgbClr val="00FFFF"/>
                </a:highlight>
                <a:latin typeface="Calibri" panose="020F0502020204030204" pitchFamily="34" charset="0"/>
                <a:cs typeface="Calibri" panose="020F0502020204030204" pitchFamily="34" charset="0"/>
              </a:rPr>
              <a:t>Vpis sprejetih ob 25.7. do 17. 8. na povabilo fakultete</a:t>
            </a:r>
            <a:endParaRPr lang="sl-SI" dirty="0">
              <a:solidFill>
                <a:srgbClr val="0000FF"/>
              </a:solidFill>
              <a:highlight>
                <a:srgbClr val="00FFFF"/>
              </a:highlight>
              <a:latin typeface="Calibri" panose="020F0502020204030204" pitchFamily="34" charset="0"/>
              <a:cs typeface="Calibri" panose="020F0502020204030204" pitchFamily="34" charset="0"/>
            </a:endParaRPr>
          </a:p>
          <a:p>
            <a:pPr marL="728663" lvl="1" indent="-385763">
              <a:buClr>
                <a:srgbClr val="0070C0"/>
              </a:buClr>
              <a:buNone/>
            </a:pPr>
            <a:endParaRPr lang="sl-SI" dirty="0">
              <a:solidFill>
                <a:srgbClr val="0000FF"/>
              </a:solidFill>
              <a:latin typeface="Calibri" panose="020F0502020204030204" pitchFamily="34" charset="0"/>
              <a:cs typeface="Calibri" panose="020F0502020204030204" pitchFamily="34" charset="0"/>
            </a:endParaRPr>
          </a:p>
          <a:p>
            <a:pPr lvl="1">
              <a:buClr>
                <a:srgbClr val="0070C0"/>
              </a:buClr>
              <a:buFont typeface="Wingdings" panose="05000000000000000000" pitchFamily="2" charset="2"/>
              <a:buChar char="§"/>
            </a:pPr>
            <a:r>
              <a:rPr lang="sl-SI" b="1" i="1" u="sng" dirty="0">
                <a:solidFill>
                  <a:srgbClr val="0000FF"/>
                </a:solidFill>
                <a:latin typeface="Calibri" panose="020F0502020204030204" pitchFamily="34" charset="0"/>
                <a:cs typeface="Calibri" panose="020F0502020204030204" pitchFamily="34" charset="0"/>
              </a:rPr>
              <a:t>Drugi rok</a:t>
            </a:r>
            <a:r>
              <a:rPr lang="sl-SI" b="1" i="1" dirty="0">
                <a:solidFill>
                  <a:srgbClr val="FF0000"/>
                </a:solidFill>
                <a:latin typeface="Calibri" panose="020F0502020204030204" pitchFamily="34" charset="0"/>
                <a:cs typeface="Calibri" panose="020F0502020204030204" pitchFamily="34" charset="0"/>
              </a:rPr>
              <a:t>: od 19. do 23. avgusta</a:t>
            </a:r>
          </a:p>
          <a:p>
            <a:pPr lvl="1">
              <a:buClr>
                <a:srgbClr val="0070C0"/>
              </a:buClr>
              <a:buFont typeface="Wingdings" panose="05000000000000000000" pitchFamily="2" charset="2"/>
              <a:buChar char="§"/>
            </a:pPr>
            <a:endParaRPr lang="sl-SI" b="1" i="1" dirty="0">
              <a:latin typeface="Calibri" panose="020F0502020204030204" pitchFamily="34" charset="0"/>
              <a:cs typeface="Calibri" panose="020F0502020204030204" pitchFamily="34" charset="0"/>
            </a:endParaRPr>
          </a:p>
          <a:p>
            <a:pPr lvl="1">
              <a:buClr>
                <a:srgbClr val="0070C0"/>
              </a:buClr>
              <a:buFont typeface="Wingdings" panose="05000000000000000000" pitchFamily="2" charset="2"/>
              <a:buChar char="§"/>
            </a:pPr>
            <a:r>
              <a:rPr lang="sl-SI" b="1" i="1" u="sng" dirty="0">
                <a:solidFill>
                  <a:srgbClr val="0000FF"/>
                </a:solidFill>
                <a:latin typeface="Calibri" panose="020F0502020204030204" pitchFamily="34" charset="0"/>
                <a:cs typeface="Calibri" panose="020F0502020204030204" pitchFamily="34" charset="0"/>
              </a:rPr>
              <a:t>Rok za zapolnitev še prostih vpisnih mest: </a:t>
            </a:r>
            <a:r>
              <a:rPr lang="sl-SI" b="1" dirty="0">
                <a:latin typeface="Calibri" panose="020F0502020204030204" pitchFamily="34" charset="0"/>
                <a:cs typeface="Calibri" panose="020F0502020204030204" pitchFamily="34" charset="0"/>
              </a:rPr>
              <a:t> </a:t>
            </a:r>
            <a:r>
              <a:rPr lang="sl-SI" b="1" i="1" dirty="0">
                <a:solidFill>
                  <a:srgbClr val="FF0000"/>
                </a:solidFill>
                <a:latin typeface="Calibri" panose="020F0502020204030204" pitchFamily="34" charset="0"/>
                <a:cs typeface="Calibri" panose="020F0502020204030204" pitchFamily="34" charset="0"/>
              </a:rPr>
              <a:t>22.</a:t>
            </a:r>
            <a:r>
              <a:rPr lang="sl-SI" i="1" dirty="0">
                <a:solidFill>
                  <a:srgbClr val="FF0000"/>
                </a:solidFill>
                <a:latin typeface="Calibri" panose="020F0502020204030204" pitchFamily="34" charset="0"/>
                <a:cs typeface="Calibri" panose="020F0502020204030204" pitchFamily="34" charset="0"/>
              </a:rPr>
              <a:t> in </a:t>
            </a:r>
            <a:r>
              <a:rPr lang="sl-SI" b="1" i="1" dirty="0">
                <a:solidFill>
                  <a:srgbClr val="FF0000"/>
                </a:solidFill>
                <a:latin typeface="Calibri" panose="020F0502020204030204" pitchFamily="34" charset="0"/>
                <a:cs typeface="Calibri" panose="020F0502020204030204" pitchFamily="34" charset="0"/>
              </a:rPr>
              <a:t>23. septembra 2022 do 12. ure</a:t>
            </a:r>
            <a:r>
              <a:rPr lang="sl-SI" b="1" i="1" u="sng" dirty="0">
                <a:solidFill>
                  <a:srgbClr val="FF0000"/>
                </a:solidFill>
                <a:latin typeface="Calibri" panose="020F0502020204030204" pitchFamily="34" charset="0"/>
                <a:cs typeface="Calibri" panose="020F0502020204030204" pitchFamily="34" charset="0"/>
              </a:rPr>
              <a:t> </a:t>
            </a:r>
            <a:r>
              <a:rPr lang="sl-SI" b="1" i="1" dirty="0">
                <a:solidFill>
                  <a:srgbClr val="FF0000"/>
                </a:solidFill>
                <a:latin typeface="Calibri" panose="020F0502020204030204" pitchFamily="34" charset="0"/>
                <a:cs typeface="Calibri" panose="020F0502020204030204" pitchFamily="34" charset="0"/>
              </a:rPr>
              <a:t> </a:t>
            </a:r>
            <a:endParaRPr lang="sl-SI" dirty="0">
              <a:solidFill>
                <a:srgbClr val="FF0000"/>
              </a:solidFill>
              <a:latin typeface="Calibri" panose="020F0502020204030204" pitchFamily="34" charset="0"/>
              <a:cs typeface="Calibri" panose="020F0502020204030204" pitchFamily="34" charset="0"/>
            </a:endParaRPr>
          </a:p>
          <a:p>
            <a:pPr marL="100013" indent="0">
              <a:buNone/>
            </a:pPr>
            <a:endParaRPr lang="sl-SI" sz="3200" dirty="0">
              <a:latin typeface="Calibri" panose="020F0502020204030204" pitchFamily="34" charset="0"/>
              <a:cs typeface="Calibri" panose="020F0502020204030204" pitchFamily="34" charset="0"/>
            </a:endParaRPr>
          </a:p>
          <a:p>
            <a:pPr>
              <a:lnSpc>
                <a:spcPct val="90000"/>
              </a:lnSpc>
              <a:buFont typeface="Monotype Sorts"/>
              <a:buNone/>
            </a:pPr>
            <a:endParaRPr lang="sl-SI" sz="3600" b="1" dirty="0">
              <a:cs typeface="Times New Roman" pitchFamily="18" charset="0"/>
            </a:endParaRPr>
          </a:p>
          <a:p>
            <a:pPr>
              <a:lnSpc>
                <a:spcPct val="90000"/>
              </a:lnSpc>
              <a:buFont typeface="Monotype Sorts"/>
              <a:buNone/>
            </a:pPr>
            <a:endParaRPr lang="sl-SI" sz="3200" dirty="0">
              <a:solidFill>
                <a:srgbClr val="0000FF"/>
              </a:solidFill>
              <a:cs typeface="Times New Roman" pitchFamily="18" charset="0"/>
            </a:endParaRPr>
          </a:p>
          <a:p>
            <a:pPr marL="728663" lvl="1" indent="-385763">
              <a:lnSpc>
                <a:spcPct val="90000"/>
              </a:lnSpc>
              <a:buClr>
                <a:srgbClr val="0070C0"/>
              </a:buClr>
              <a:buNone/>
            </a:pPr>
            <a:endParaRPr lang="sl-SI" sz="3200" dirty="0">
              <a:cs typeface="Times New Roman" pitchFamily="18" charset="0"/>
            </a:endParaRPr>
          </a:p>
        </p:txBody>
      </p:sp>
      <p:sp>
        <p:nvSpPr>
          <p:cNvPr id="3" name="Označba mesta noge 2">
            <a:extLst>
              <a:ext uri="{FF2B5EF4-FFF2-40B4-BE49-F238E27FC236}">
                <a16:creationId xmlns:a16="http://schemas.microsoft.com/office/drawing/2014/main" id="{133DBF51-707C-471D-97AD-3D78582FAA35}"/>
              </a:ext>
            </a:extLst>
          </p:cNvPr>
          <p:cNvSpPr>
            <a:spLocks noGrp="1"/>
          </p:cNvSpPr>
          <p:nvPr>
            <p:ph type="ftr" sz="quarter" idx="11"/>
          </p:nvPr>
        </p:nvSpPr>
        <p:spPr/>
        <p:txBody>
          <a:bodyPr/>
          <a:lstStyle/>
          <a:p>
            <a:r>
              <a:rPr lang="sl-SI"/>
              <a:t>Pripravila: Gomiunik N., januar 2022</a:t>
            </a:r>
            <a:endParaRPr lang="sl-SI" dirty="0"/>
          </a:p>
        </p:txBody>
      </p:sp>
    </p:spTree>
    <p:extLst>
      <p:ext uri="{BB962C8B-B14F-4D97-AF65-F5344CB8AC3E}">
        <p14:creationId xmlns:p14="http://schemas.microsoft.com/office/powerpoint/2010/main" val="3815441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1196752"/>
            <a:ext cx="8229600" cy="220886"/>
          </a:xfrm>
        </p:spPr>
        <p:txBody>
          <a:bodyPr>
            <a:normAutofit fontScale="90000"/>
          </a:bodyPr>
          <a:lstStyle/>
          <a:p>
            <a:r>
              <a:rPr lang="sl-SI" dirty="0">
                <a:solidFill>
                  <a:srgbClr val="FF0000"/>
                </a:solidFill>
              </a:rPr>
              <a:t>ROKOVNIK PRIJAVNO-SPREJEMNEGA POSTOPKA - višje strokovne šole</a:t>
            </a:r>
            <a:br>
              <a:rPr lang="en-US" dirty="0">
                <a:solidFill>
                  <a:srgbClr val="FF0000"/>
                </a:solidFill>
              </a:rPr>
            </a:br>
            <a:endParaRPr lang="sl-SI" dirty="0"/>
          </a:p>
        </p:txBody>
      </p:sp>
      <p:sp>
        <p:nvSpPr>
          <p:cNvPr id="4" name="Rectangle 2"/>
          <p:cNvSpPr txBox="1">
            <a:spLocks noChangeArrowheads="1"/>
          </p:cNvSpPr>
          <p:nvPr/>
        </p:nvSpPr>
        <p:spPr>
          <a:xfrm>
            <a:off x="594669" y="1564701"/>
            <a:ext cx="8092131" cy="857250"/>
          </a:xfrm>
          <a:prstGeom prst="rect">
            <a:avLst/>
          </a:prstGeom>
        </p:spPr>
        <p:txBody>
          <a:bodyPr vert="horz" lIns="0" rIns="0" bIns="0" rtlCol="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endParaRPr lang="en-US" sz="3300" dirty="0">
              <a:solidFill>
                <a:srgbClr val="FF0000"/>
              </a:solidFill>
            </a:endParaRPr>
          </a:p>
        </p:txBody>
      </p:sp>
      <p:sp>
        <p:nvSpPr>
          <p:cNvPr id="5" name="Rectangle 3"/>
          <p:cNvSpPr txBox="1">
            <a:spLocks noChangeArrowheads="1"/>
          </p:cNvSpPr>
          <p:nvPr/>
        </p:nvSpPr>
        <p:spPr>
          <a:xfrm>
            <a:off x="457199" y="1700808"/>
            <a:ext cx="8229599" cy="4176464"/>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393192" lvl="1" indent="0">
              <a:buClr>
                <a:srgbClr val="0070C0"/>
              </a:buClr>
              <a:buNone/>
            </a:pPr>
            <a:endParaRPr lang="sl-SI" sz="2000" b="1" i="1" u="sng" dirty="0">
              <a:solidFill>
                <a:srgbClr val="0000FF"/>
              </a:solidFill>
              <a:latin typeface="Garamond" panose="02020404030301010803" pitchFamily="18" charset="0"/>
              <a:cs typeface="Times New Roman" pitchFamily="18" charset="0"/>
            </a:endParaRPr>
          </a:p>
          <a:p>
            <a:pPr lvl="1">
              <a:buClr>
                <a:srgbClr val="0070C0"/>
              </a:buClr>
              <a:buFont typeface="Wingdings" panose="05000000000000000000" pitchFamily="2" charset="2"/>
              <a:buChar char="§"/>
            </a:pPr>
            <a:r>
              <a:rPr lang="sl-SI" sz="2000" b="1" i="1" u="sng" dirty="0">
                <a:solidFill>
                  <a:srgbClr val="0000FF"/>
                </a:solidFill>
                <a:latin typeface="Calibri" panose="020F0502020204030204" pitchFamily="34" charset="0"/>
                <a:cs typeface="Calibri" panose="020F0502020204030204" pitchFamily="34" charset="0"/>
              </a:rPr>
              <a:t>Razpis: 1. 2. 2022</a:t>
            </a:r>
          </a:p>
          <a:p>
            <a:pPr lvl="1">
              <a:buClr>
                <a:srgbClr val="0070C0"/>
              </a:buClr>
              <a:buFont typeface="Wingdings" panose="05000000000000000000" pitchFamily="2" charset="2"/>
              <a:buChar char="§"/>
            </a:pPr>
            <a:endParaRPr lang="sl-SI" sz="2000" b="1" i="1" u="sng" dirty="0">
              <a:solidFill>
                <a:srgbClr val="0000FF"/>
              </a:solidFill>
              <a:latin typeface="Calibri" panose="020F0502020204030204" pitchFamily="34" charset="0"/>
              <a:cs typeface="Calibri" panose="020F0502020204030204" pitchFamily="34" charset="0"/>
            </a:endParaRPr>
          </a:p>
          <a:p>
            <a:pPr lvl="1">
              <a:buClr>
                <a:srgbClr val="0070C0"/>
              </a:buClr>
              <a:buFont typeface="Wingdings" panose="05000000000000000000" pitchFamily="2" charset="2"/>
              <a:buChar char="§"/>
            </a:pPr>
            <a:r>
              <a:rPr lang="sl-SI" sz="2000" b="1" i="1" u="sng" dirty="0">
                <a:solidFill>
                  <a:srgbClr val="0000FF"/>
                </a:solidFill>
                <a:latin typeface="Calibri" panose="020F0502020204030204" pitchFamily="34" charset="0"/>
                <a:cs typeface="Calibri" panose="020F0502020204030204" pitchFamily="34" charset="0"/>
              </a:rPr>
              <a:t>Prvi rok</a:t>
            </a:r>
            <a:r>
              <a:rPr lang="sl-SI" sz="2000" b="1" i="1" dirty="0">
                <a:solidFill>
                  <a:srgbClr val="0000FF"/>
                </a:solidFill>
                <a:latin typeface="Calibri" panose="020F0502020204030204" pitchFamily="34" charset="0"/>
                <a:cs typeface="Calibri" panose="020F0502020204030204" pitchFamily="34" charset="0"/>
              </a:rPr>
              <a:t>: </a:t>
            </a:r>
            <a:r>
              <a:rPr lang="sl-SI" sz="2000" b="1" i="1" dirty="0">
                <a:solidFill>
                  <a:srgbClr val="FF0000"/>
                </a:solidFill>
                <a:latin typeface="Calibri" panose="020F0502020204030204" pitchFamily="34" charset="0"/>
                <a:cs typeface="Calibri" panose="020F0502020204030204" pitchFamily="34" charset="0"/>
              </a:rPr>
              <a:t>od 15. februarja do 18. marca</a:t>
            </a:r>
          </a:p>
          <a:p>
            <a:pPr lvl="1">
              <a:buClr>
                <a:srgbClr val="0070C0"/>
              </a:buClr>
              <a:buFont typeface="Wingdings" panose="05000000000000000000" pitchFamily="2" charset="2"/>
              <a:buChar char="§"/>
            </a:pPr>
            <a:r>
              <a:rPr lang="sl-SI" sz="2000" b="1" i="1" dirty="0">
                <a:highlight>
                  <a:srgbClr val="00FFFF"/>
                </a:highlight>
                <a:latin typeface="Calibri" panose="020F0502020204030204" pitchFamily="34" charset="0"/>
                <a:cs typeface="Calibri" panose="020F0502020204030204" pitchFamily="34" charset="0"/>
              </a:rPr>
              <a:t>Izbirni postopek: do 21. julija</a:t>
            </a:r>
            <a:r>
              <a:rPr lang="sl-SI" sz="2000" b="1" i="1" dirty="0">
                <a:solidFill>
                  <a:srgbClr val="FF0000"/>
                </a:solidFill>
                <a:highlight>
                  <a:srgbClr val="00FFFF"/>
                </a:highlight>
                <a:latin typeface="Calibri" panose="020F0502020204030204" pitchFamily="34" charset="0"/>
                <a:cs typeface="Calibri" panose="020F0502020204030204" pitchFamily="34" charset="0"/>
              </a:rPr>
              <a:t> </a:t>
            </a:r>
          </a:p>
          <a:p>
            <a:pPr lvl="1">
              <a:buClr>
                <a:srgbClr val="0070C0"/>
              </a:buClr>
              <a:buFont typeface="Wingdings" panose="05000000000000000000" pitchFamily="2" charset="2"/>
              <a:buChar char="§"/>
            </a:pPr>
            <a:r>
              <a:rPr lang="sl-SI" sz="2000" b="1" i="1" dirty="0">
                <a:highlight>
                  <a:srgbClr val="00FFFF"/>
                </a:highlight>
                <a:latin typeface="Calibri" panose="020F0502020204030204" pitchFamily="34" charset="0"/>
                <a:cs typeface="Calibri" panose="020F0502020204030204" pitchFamily="34" charset="0"/>
              </a:rPr>
              <a:t>Vpis sprejetih do 22. 8. na povabilo višje strokovne šole</a:t>
            </a:r>
          </a:p>
          <a:p>
            <a:pPr lvl="1">
              <a:buClr>
                <a:srgbClr val="0070C0"/>
              </a:buClr>
              <a:buFont typeface="Wingdings" panose="05000000000000000000" pitchFamily="2" charset="2"/>
              <a:buChar char="§"/>
            </a:pPr>
            <a:r>
              <a:rPr lang="sl-SI" sz="2000" b="1" i="1" dirty="0"/>
              <a:t>24.08.2022: </a:t>
            </a:r>
            <a:r>
              <a:rPr lang="pl-PL" sz="2000" b="1" i="1" dirty="0"/>
              <a:t>objavljeni podatki o še prostih mestih</a:t>
            </a:r>
          </a:p>
          <a:p>
            <a:pPr lvl="1">
              <a:buClr>
                <a:srgbClr val="0070C0"/>
              </a:buClr>
              <a:buFont typeface="Wingdings" panose="05000000000000000000" pitchFamily="2" charset="2"/>
              <a:buChar char="§"/>
            </a:pPr>
            <a:endParaRPr lang="sl-SI" sz="2000" dirty="0">
              <a:solidFill>
                <a:srgbClr val="0000FF"/>
              </a:solidFill>
              <a:latin typeface="Calibri" panose="020F0502020204030204" pitchFamily="34" charset="0"/>
              <a:cs typeface="Calibri" panose="020F0502020204030204" pitchFamily="34" charset="0"/>
            </a:endParaRPr>
          </a:p>
          <a:p>
            <a:pPr lvl="1">
              <a:buClr>
                <a:srgbClr val="0070C0"/>
              </a:buClr>
              <a:buFont typeface="Wingdings" panose="05000000000000000000" pitchFamily="2" charset="2"/>
              <a:buChar char="§"/>
            </a:pPr>
            <a:r>
              <a:rPr lang="sl-SI" sz="2000" b="1" i="1" u="sng" dirty="0">
                <a:solidFill>
                  <a:srgbClr val="0000FF"/>
                </a:solidFill>
                <a:latin typeface="Calibri" panose="020F0502020204030204" pitchFamily="34" charset="0"/>
                <a:cs typeface="Calibri" panose="020F0502020204030204" pitchFamily="34" charset="0"/>
              </a:rPr>
              <a:t>Drugi rok</a:t>
            </a:r>
            <a:r>
              <a:rPr lang="sl-SI" sz="2000" b="1" i="1" dirty="0">
                <a:solidFill>
                  <a:srgbClr val="FF0000"/>
                </a:solidFill>
                <a:latin typeface="Calibri" panose="020F0502020204030204" pitchFamily="34" charset="0"/>
                <a:cs typeface="Calibri" panose="020F0502020204030204" pitchFamily="34" charset="0"/>
              </a:rPr>
              <a:t>: od 25. do 31. avgusta</a:t>
            </a:r>
          </a:p>
          <a:p>
            <a:pPr lvl="1">
              <a:buClr>
                <a:srgbClr val="0070C0"/>
              </a:buClr>
              <a:buFont typeface="Wingdings" panose="05000000000000000000" pitchFamily="2" charset="2"/>
              <a:buChar char="§"/>
            </a:pPr>
            <a:endParaRPr lang="sl-SI" sz="2000" b="1" i="1" dirty="0">
              <a:solidFill>
                <a:srgbClr val="FF0000"/>
              </a:solidFill>
              <a:latin typeface="Calibri" panose="020F0502020204030204" pitchFamily="34" charset="0"/>
              <a:cs typeface="Calibri" panose="020F0502020204030204" pitchFamily="34" charset="0"/>
            </a:endParaRPr>
          </a:p>
          <a:p>
            <a:pPr lvl="1">
              <a:buClr>
                <a:srgbClr val="0070C0"/>
              </a:buClr>
              <a:buFont typeface="Wingdings" panose="05000000000000000000" pitchFamily="2" charset="2"/>
              <a:buChar char="§"/>
            </a:pPr>
            <a:r>
              <a:rPr lang="sl-SI" sz="2000" b="1" i="1" dirty="0"/>
              <a:t>Naknadni vpis izrednih študentov na še prosta vpisna mesta do 28. 10. </a:t>
            </a:r>
            <a:endParaRPr lang="sl-SI" sz="2000" b="1" i="1" dirty="0">
              <a:solidFill>
                <a:srgbClr val="FF0000"/>
              </a:solidFill>
              <a:latin typeface="Calibri" panose="020F0502020204030204" pitchFamily="34" charset="0"/>
              <a:cs typeface="Calibri" panose="020F0502020204030204" pitchFamily="34" charset="0"/>
            </a:endParaRPr>
          </a:p>
          <a:p>
            <a:pPr lvl="1">
              <a:buClr>
                <a:srgbClr val="0070C0"/>
              </a:buClr>
              <a:buFont typeface="Wingdings" panose="05000000000000000000" pitchFamily="2" charset="2"/>
              <a:buChar char="§"/>
            </a:pPr>
            <a:endParaRPr lang="sl-SI" sz="2000" b="1" i="1" dirty="0">
              <a:latin typeface="Calibri" panose="020F0502020204030204" pitchFamily="34" charset="0"/>
              <a:cs typeface="Calibri" panose="020F0502020204030204" pitchFamily="34" charset="0"/>
            </a:endParaRPr>
          </a:p>
          <a:p>
            <a:pPr marL="393192" lvl="1" indent="0">
              <a:buClr>
                <a:srgbClr val="0070C0"/>
              </a:buClr>
              <a:buNone/>
            </a:pPr>
            <a:endParaRPr lang="sl-SI" sz="2800" dirty="0">
              <a:latin typeface="Calibri" panose="020F0502020204030204" pitchFamily="34" charset="0"/>
              <a:cs typeface="Calibri" panose="020F0502020204030204" pitchFamily="34" charset="0"/>
            </a:endParaRPr>
          </a:p>
          <a:p>
            <a:pPr>
              <a:lnSpc>
                <a:spcPct val="90000"/>
              </a:lnSpc>
              <a:buFont typeface="Monotype Sorts"/>
              <a:buNone/>
            </a:pPr>
            <a:endParaRPr lang="sl-SI" sz="3200" b="1" dirty="0">
              <a:cs typeface="Times New Roman" pitchFamily="18" charset="0"/>
            </a:endParaRPr>
          </a:p>
          <a:p>
            <a:pPr>
              <a:lnSpc>
                <a:spcPct val="90000"/>
              </a:lnSpc>
              <a:buFont typeface="Monotype Sorts"/>
              <a:buNone/>
            </a:pPr>
            <a:endParaRPr lang="sl-SI" sz="2800" dirty="0">
              <a:solidFill>
                <a:srgbClr val="0000FF"/>
              </a:solidFill>
              <a:cs typeface="Times New Roman" pitchFamily="18" charset="0"/>
            </a:endParaRPr>
          </a:p>
          <a:p>
            <a:pPr marL="728663" lvl="1" indent="-385763">
              <a:lnSpc>
                <a:spcPct val="90000"/>
              </a:lnSpc>
              <a:buClr>
                <a:srgbClr val="0070C0"/>
              </a:buClr>
              <a:buNone/>
            </a:pPr>
            <a:endParaRPr lang="sl-SI" sz="2800" dirty="0">
              <a:cs typeface="Times New Roman" pitchFamily="18" charset="0"/>
            </a:endParaRPr>
          </a:p>
        </p:txBody>
      </p:sp>
      <p:sp>
        <p:nvSpPr>
          <p:cNvPr id="3" name="Označba mesta noge 2">
            <a:extLst>
              <a:ext uri="{FF2B5EF4-FFF2-40B4-BE49-F238E27FC236}">
                <a16:creationId xmlns:a16="http://schemas.microsoft.com/office/drawing/2014/main" id="{133DBF51-707C-471D-97AD-3D78582FAA35}"/>
              </a:ext>
            </a:extLst>
          </p:cNvPr>
          <p:cNvSpPr>
            <a:spLocks noGrp="1"/>
          </p:cNvSpPr>
          <p:nvPr>
            <p:ph type="ftr" sz="quarter" idx="11"/>
          </p:nvPr>
        </p:nvSpPr>
        <p:spPr/>
        <p:txBody>
          <a:bodyPr/>
          <a:lstStyle/>
          <a:p>
            <a:r>
              <a:rPr lang="sl-SI"/>
              <a:t>Pripravila: Gomiunik N., januar 2022</a:t>
            </a:r>
            <a:endParaRPr lang="sl-SI" dirty="0"/>
          </a:p>
        </p:txBody>
      </p:sp>
    </p:spTree>
    <p:extLst>
      <p:ext uri="{BB962C8B-B14F-4D97-AF65-F5344CB8AC3E}">
        <p14:creationId xmlns:p14="http://schemas.microsoft.com/office/powerpoint/2010/main" val="296458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u="sng" dirty="0">
                <a:solidFill>
                  <a:schemeClr val="accent6">
                    <a:lumMod val="75000"/>
                  </a:schemeClr>
                </a:solidFill>
              </a:rPr>
              <a:t>Bivanje v času študija</a:t>
            </a:r>
            <a:endParaRPr lang="sl-SI" dirty="0"/>
          </a:p>
        </p:txBody>
      </p:sp>
      <p:sp>
        <p:nvSpPr>
          <p:cNvPr id="3" name="Ograda vsebine 2"/>
          <p:cNvSpPr>
            <a:spLocks noGrp="1"/>
          </p:cNvSpPr>
          <p:nvPr>
            <p:ph idx="1"/>
          </p:nvPr>
        </p:nvSpPr>
        <p:spPr/>
        <p:txBody>
          <a:bodyPr>
            <a:normAutofit/>
          </a:bodyPr>
          <a:lstStyle/>
          <a:p>
            <a:pPr marL="0" indent="0">
              <a:buNone/>
            </a:pPr>
            <a:r>
              <a:rPr lang="sl-SI" sz="3600" dirty="0">
                <a:solidFill>
                  <a:srgbClr val="FF0000"/>
                </a:solidFill>
                <a:effectLst>
                  <a:outerShdw blurRad="38100" dist="38100" dir="2700000" algn="tl">
                    <a:srgbClr val="000000">
                      <a:alpha val="43137"/>
                    </a:srgbClr>
                  </a:outerShdw>
                </a:effectLst>
              </a:rPr>
              <a:t>KAKO DO SOBE v študentskem domu?</a:t>
            </a:r>
            <a:r>
              <a:rPr lang="sl-SI" sz="4400" dirty="0">
                <a:solidFill>
                  <a:srgbClr val="FF0000"/>
                </a:solidFill>
                <a:effectLst>
                  <a:outerShdw blurRad="38100" dist="38100" dir="2700000" algn="tl">
                    <a:srgbClr val="000000">
                      <a:alpha val="43137"/>
                    </a:srgbClr>
                  </a:outerShdw>
                </a:effectLst>
              </a:rPr>
              <a:t> </a:t>
            </a:r>
          </a:p>
          <a:p>
            <a:pPr marL="0" indent="0">
              <a:buNone/>
            </a:pPr>
            <a:r>
              <a:rPr lang="sl-SI" sz="3600" dirty="0"/>
              <a:t>Razpis za sprejem: </a:t>
            </a:r>
            <a:r>
              <a:rPr lang="sl-SI" sz="3600" dirty="0">
                <a:solidFill>
                  <a:srgbClr val="FF0000"/>
                </a:solidFill>
                <a:highlight>
                  <a:srgbClr val="FFFF00"/>
                </a:highlight>
              </a:rPr>
              <a:t>1.7. do 16. 8. 2021</a:t>
            </a:r>
          </a:p>
          <a:p>
            <a:pPr marL="0" indent="0">
              <a:buNone/>
            </a:pPr>
            <a:endParaRPr lang="sl-SI" dirty="0"/>
          </a:p>
          <a:p>
            <a:pPr marL="0" indent="0">
              <a:buNone/>
            </a:pPr>
            <a:r>
              <a:rPr lang="sl-SI" sz="3300" dirty="0"/>
              <a:t>Elektronska prijava</a:t>
            </a:r>
            <a:r>
              <a:rPr lang="sl-SI" dirty="0"/>
              <a:t> za sprejem in podaljšanje bivanja </a:t>
            </a:r>
            <a:r>
              <a:rPr lang="sl-SI" dirty="0">
                <a:hlinkClick r:id="rId3"/>
              </a:rPr>
              <a:t>https://portal.evs.gov.si/bivanje/</a:t>
            </a:r>
            <a:endParaRPr lang="sl-SI" dirty="0"/>
          </a:p>
          <a:p>
            <a:pPr marL="0" indent="0">
              <a:buNone/>
            </a:pPr>
            <a:endParaRPr lang="sl-SI" dirty="0"/>
          </a:p>
          <a:p>
            <a:pPr marL="0" indent="0">
              <a:buNone/>
            </a:pPr>
            <a:endParaRPr lang="sl-SI" b="1" dirty="0"/>
          </a:p>
          <a:p>
            <a:endParaRPr lang="sl-SI" dirty="0"/>
          </a:p>
          <a:p>
            <a:pPr marL="0" indent="0">
              <a:buNone/>
            </a:pPr>
            <a:endParaRPr lang="sl-SI" dirty="0"/>
          </a:p>
        </p:txBody>
      </p:sp>
      <p:sp>
        <p:nvSpPr>
          <p:cNvPr id="4" name="Ograda noge 3"/>
          <p:cNvSpPr>
            <a:spLocks noGrp="1"/>
          </p:cNvSpPr>
          <p:nvPr>
            <p:ph type="ftr" sz="quarter" idx="11"/>
          </p:nvPr>
        </p:nvSpPr>
        <p:spPr/>
        <p:txBody>
          <a:bodyPr/>
          <a:lstStyle/>
          <a:p>
            <a:r>
              <a:rPr lang="sv-SE"/>
              <a:t>Pripravila: Gomiunik N., maj 2022</a:t>
            </a:r>
            <a:endParaRPr lang="sl-SI"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9700" y="116627"/>
            <a:ext cx="1798365" cy="1822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9772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0051" y="136524"/>
            <a:ext cx="7886700" cy="1325563"/>
          </a:xfrm>
        </p:spPr>
        <p:txBody>
          <a:bodyPr/>
          <a:lstStyle/>
          <a:p>
            <a:r>
              <a:rPr lang="sl-SI" b="1" u="sng" dirty="0">
                <a:solidFill>
                  <a:schemeClr val="accent6">
                    <a:lumMod val="75000"/>
                  </a:schemeClr>
                </a:solidFill>
              </a:rPr>
              <a:t>Bivanje v času študija - možnosti</a:t>
            </a:r>
            <a:endParaRPr lang="sl-SI" dirty="0"/>
          </a:p>
        </p:txBody>
      </p:sp>
      <p:sp>
        <p:nvSpPr>
          <p:cNvPr id="4" name="Ograda noge 3"/>
          <p:cNvSpPr>
            <a:spLocks noGrp="1"/>
          </p:cNvSpPr>
          <p:nvPr>
            <p:ph type="ftr" sz="quarter" idx="11"/>
          </p:nvPr>
        </p:nvSpPr>
        <p:spPr>
          <a:xfrm>
            <a:off x="2853104" y="6444274"/>
            <a:ext cx="3086100" cy="365125"/>
          </a:xfrm>
        </p:spPr>
        <p:txBody>
          <a:bodyPr/>
          <a:lstStyle/>
          <a:p>
            <a:r>
              <a:rPr lang="sv-SE"/>
              <a:t>Pripravila: Gomiunik N., maj 2022</a:t>
            </a:r>
            <a:endParaRPr lang="sl-SI" dirty="0"/>
          </a:p>
        </p:txBody>
      </p:sp>
      <p:pic>
        <p:nvPicPr>
          <p:cNvPr id="3" name="Slika 2">
            <a:extLst>
              <a:ext uri="{FF2B5EF4-FFF2-40B4-BE49-F238E27FC236}">
                <a16:creationId xmlns:a16="http://schemas.microsoft.com/office/drawing/2014/main" id="{33C14A78-2A96-49FF-9B7F-80D20D4482DC}"/>
              </a:ext>
            </a:extLst>
          </p:cNvPr>
          <p:cNvPicPr>
            <a:picLocks noChangeAspect="1"/>
          </p:cNvPicPr>
          <p:nvPr/>
        </p:nvPicPr>
        <p:blipFill rotWithShape="1">
          <a:blip r:embed="rId2"/>
          <a:srcRect l="9679" t="8291" r="9872" b="3960"/>
          <a:stretch/>
        </p:blipFill>
        <p:spPr>
          <a:xfrm>
            <a:off x="802774" y="1652526"/>
            <a:ext cx="7356231" cy="4513386"/>
          </a:xfrm>
          <a:prstGeom prst="rect">
            <a:avLst/>
          </a:prstGeom>
        </p:spPr>
      </p:pic>
      <p:sp>
        <p:nvSpPr>
          <p:cNvPr id="8" name="Pravokotnik 7">
            <a:extLst>
              <a:ext uri="{FF2B5EF4-FFF2-40B4-BE49-F238E27FC236}">
                <a16:creationId xmlns:a16="http://schemas.microsoft.com/office/drawing/2014/main" id="{28D09C5B-48AC-4A0B-AC23-41622D425A62}"/>
              </a:ext>
            </a:extLst>
          </p:cNvPr>
          <p:cNvSpPr/>
          <p:nvPr/>
        </p:nvSpPr>
        <p:spPr>
          <a:xfrm>
            <a:off x="5803263" y="4325026"/>
            <a:ext cx="2805333" cy="1569660"/>
          </a:xfrm>
          <a:prstGeom prst="rect">
            <a:avLst/>
          </a:prstGeom>
          <a:solidFill>
            <a:schemeClr val="accent6">
              <a:lumMod val="60000"/>
              <a:lumOff val="40000"/>
            </a:schemeClr>
          </a:solidFill>
        </p:spPr>
        <p:txBody>
          <a:bodyPr wrap="square">
            <a:spAutoFit/>
          </a:bodyPr>
          <a:lstStyle/>
          <a:p>
            <a:pPr algn="ctr"/>
            <a:r>
              <a:rPr lang="sl-SI" sz="2400" dirty="0"/>
              <a:t>RAZPIS - OKOLI 1. JULIJA!!!</a:t>
            </a:r>
          </a:p>
          <a:p>
            <a:pPr algn="ctr"/>
            <a:endParaRPr lang="sl-SI" sz="2400" dirty="0"/>
          </a:p>
          <a:p>
            <a:pPr algn="ctr"/>
            <a:r>
              <a:rPr lang="sl-SI" sz="2400" dirty="0"/>
              <a:t>AAI RAČUN!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5862" y="136524"/>
            <a:ext cx="1432326" cy="1451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744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27D31155-1CA3-4D26-8B33-583CA9F21173}"/>
              </a:ext>
            </a:extLst>
          </p:cNvPr>
          <p:cNvSpPr>
            <a:spLocks noGrp="1"/>
          </p:cNvSpPr>
          <p:nvPr>
            <p:ph idx="1"/>
          </p:nvPr>
        </p:nvSpPr>
        <p:spPr/>
        <p:txBody>
          <a:bodyPr/>
          <a:lstStyle/>
          <a:p>
            <a:endParaRPr lang="sl-SI"/>
          </a:p>
        </p:txBody>
      </p:sp>
      <p:pic>
        <p:nvPicPr>
          <p:cNvPr id="4" name="Slika 3">
            <a:extLst>
              <a:ext uri="{FF2B5EF4-FFF2-40B4-BE49-F238E27FC236}">
                <a16:creationId xmlns:a16="http://schemas.microsoft.com/office/drawing/2014/main" id="{FE9A54D1-E4A2-4CBB-BED7-146E6FB124EB}"/>
              </a:ext>
            </a:extLst>
          </p:cNvPr>
          <p:cNvPicPr>
            <a:picLocks noChangeAspect="1"/>
          </p:cNvPicPr>
          <p:nvPr/>
        </p:nvPicPr>
        <p:blipFill rotWithShape="1">
          <a:blip r:embed="rId3"/>
          <a:srcRect l="13471" t="9931" r="15680" b="5324"/>
          <a:stretch/>
        </p:blipFill>
        <p:spPr>
          <a:xfrm>
            <a:off x="658903" y="621323"/>
            <a:ext cx="7856447" cy="5286009"/>
          </a:xfrm>
          <a:prstGeom prst="rect">
            <a:avLst/>
          </a:prstGeom>
        </p:spPr>
      </p:pic>
      <p:sp>
        <p:nvSpPr>
          <p:cNvPr id="5" name="Označba mesta noge 4">
            <a:extLst>
              <a:ext uri="{FF2B5EF4-FFF2-40B4-BE49-F238E27FC236}">
                <a16:creationId xmlns:a16="http://schemas.microsoft.com/office/drawing/2014/main" id="{E9C3BC7E-F10A-496D-A8CD-8C14363E6647}"/>
              </a:ext>
            </a:extLst>
          </p:cNvPr>
          <p:cNvSpPr>
            <a:spLocks noGrp="1"/>
          </p:cNvSpPr>
          <p:nvPr>
            <p:ph type="ftr" sz="quarter" idx="11"/>
          </p:nvPr>
        </p:nvSpPr>
        <p:spPr/>
        <p:txBody>
          <a:bodyPr/>
          <a:lstStyle/>
          <a:p>
            <a:r>
              <a:rPr lang="sv-SE"/>
              <a:t>Pripravila: Gomiunik N., maj 2022</a:t>
            </a:r>
            <a:endParaRPr lang="sl-SI"/>
          </a:p>
        </p:txBody>
      </p:sp>
      <p:sp>
        <p:nvSpPr>
          <p:cNvPr id="6" name="Pravokotnik 5">
            <a:extLst>
              <a:ext uri="{FF2B5EF4-FFF2-40B4-BE49-F238E27FC236}">
                <a16:creationId xmlns:a16="http://schemas.microsoft.com/office/drawing/2014/main" id="{8FA8E777-B841-4DD1-8999-4287388113A5}"/>
              </a:ext>
            </a:extLst>
          </p:cNvPr>
          <p:cNvSpPr/>
          <p:nvPr/>
        </p:nvSpPr>
        <p:spPr>
          <a:xfrm>
            <a:off x="3618913" y="5303484"/>
            <a:ext cx="4788408" cy="1477328"/>
          </a:xfrm>
          <a:prstGeom prst="rect">
            <a:avLst/>
          </a:prstGeom>
          <a:solidFill>
            <a:schemeClr val="accent6">
              <a:lumMod val="60000"/>
              <a:lumOff val="40000"/>
            </a:schemeClr>
          </a:solidFill>
        </p:spPr>
        <p:txBody>
          <a:bodyPr wrap="square">
            <a:spAutoFit/>
          </a:bodyPr>
          <a:lstStyle/>
          <a:p>
            <a:r>
              <a:rPr lang="sl-SI" dirty="0"/>
              <a:t>VIDEO - IZPOLNJEVANJE PROŠNJE</a:t>
            </a:r>
          </a:p>
          <a:p>
            <a:endParaRPr lang="sl-SI" dirty="0"/>
          </a:p>
          <a:p>
            <a:r>
              <a:rPr lang="sl-SI" dirty="0">
                <a:hlinkClick r:id="rId4"/>
              </a:rPr>
              <a:t>https://www.youtube.com/watch?v=pZETaDAkpwI&amp;feature=youtu.be</a:t>
            </a:r>
            <a:endParaRPr lang="sl-SI" dirty="0"/>
          </a:p>
          <a:p>
            <a:endParaRPr lang="sl-SI" dirty="0"/>
          </a:p>
        </p:txBody>
      </p:sp>
    </p:spTree>
    <p:extLst>
      <p:ext uri="{BB962C8B-B14F-4D97-AF65-F5344CB8AC3E}">
        <p14:creationId xmlns:p14="http://schemas.microsoft.com/office/powerpoint/2010/main" val="128692816"/>
      </p:ext>
    </p:extLst>
  </p:cSld>
  <p:clrMapOvr>
    <a:masterClrMapping/>
  </p:clrMapOvr>
</p:sld>
</file>

<file path=ppt/theme/theme1.xml><?xml version="1.0" encoding="utf-8"?>
<a:theme xmlns:a="http://schemas.openxmlformats.org/drawingml/2006/main" name="Officeova tema">
  <a:themeElements>
    <a:clrScheme name="Officeova 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ova 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ova 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TotalTime>
  <Words>1190</Words>
  <Application>Microsoft Office PowerPoint</Application>
  <PresentationFormat>Diaprojekcija na zaslonu (4:3)</PresentationFormat>
  <Paragraphs>151</Paragraphs>
  <Slides>18</Slides>
  <Notes>3</Notes>
  <HiddenSlides>0</HiddenSlides>
  <MMClips>0</MMClips>
  <ScaleCrop>false</ScaleCrop>
  <HeadingPairs>
    <vt:vector size="6" baseType="variant">
      <vt:variant>
        <vt:lpstr>Uporabljene pisave</vt:lpstr>
      </vt:variant>
      <vt:variant>
        <vt:i4>8</vt:i4>
      </vt:variant>
      <vt:variant>
        <vt:lpstr>Tema</vt:lpstr>
      </vt:variant>
      <vt:variant>
        <vt:i4>1</vt:i4>
      </vt:variant>
      <vt:variant>
        <vt:lpstr>Naslovi diapozitivov</vt:lpstr>
      </vt:variant>
      <vt:variant>
        <vt:i4>18</vt:i4>
      </vt:variant>
    </vt:vector>
  </HeadingPairs>
  <TitlesOfParts>
    <vt:vector size="27" baseType="lpstr">
      <vt:lpstr>Arial</vt:lpstr>
      <vt:lpstr>Calibri</vt:lpstr>
      <vt:lpstr>Calibri Light</vt:lpstr>
      <vt:lpstr>Garamond</vt:lpstr>
      <vt:lpstr>Monotype Sorts</vt:lpstr>
      <vt:lpstr>Times New Roman</vt:lpstr>
      <vt:lpstr>Wingdings</vt:lpstr>
      <vt:lpstr>Wingdings 2</vt:lpstr>
      <vt:lpstr>Officeova tema</vt:lpstr>
      <vt:lpstr>Bivanje v času študija,  štipendije,  prijava na Zavodu za zaposlovanje </vt:lpstr>
      <vt:lpstr>Zaključujem izobraževanje…</vt:lpstr>
      <vt:lpstr>Zaključujem izobraževanje…</vt:lpstr>
      <vt:lpstr>ŠTUDIJ - najprej …</vt:lpstr>
      <vt:lpstr>ROKOVNIK PRIJAVNO-SPREJEMNEGA POSTOPKA - fakultete </vt:lpstr>
      <vt:lpstr>ROKOVNIK PRIJAVNO-SPREJEMNEGA POSTOPKA - višje strokovne šole </vt:lpstr>
      <vt:lpstr>Bivanje v času študija</vt:lpstr>
      <vt:lpstr>Bivanje v času študija - možnosti</vt:lpstr>
      <vt:lpstr>PowerPointova predstavitev</vt:lpstr>
      <vt:lpstr>PowerPointova predstavitev</vt:lpstr>
      <vt:lpstr>Bivanje v času študija - možnosti</vt:lpstr>
      <vt:lpstr>Bivanje v času študija - možnosti</vt:lpstr>
      <vt:lpstr>https://kamrica.dostop.si/</vt:lpstr>
      <vt:lpstr>Posredovalnica sob</vt:lpstr>
      <vt:lpstr>www.mojcimer.si</vt:lpstr>
      <vt:lpstr>Štipendije</vt:lpstr>
      <vt:lpstr>Štipendije</vt:lpstr>
      <vt:lpstr>Študentski dom Maribor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Bivanje v času študija,  štipendije,  prijava na Zavodu za zaposlovanje</dc:title>
  <dc:creator>Uporabnik</dc:creator>
  <cp:lastModifiedBy>Uporabnik</cp:lastModifiedBy>
  <cp:revision>9</cp:revision>
  <dcterms:created xsi:type="dcterms:W3CDTF">2022-05-06T10:58:00Z</dcterms:created>
  <dcterms:modified xsi:type="dcterms:W3CDTF">2022-05-16T05:59:11Z</dcterms:modified>
</cp:coreProperties>
</file>